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6" r:id="rId5"/>
    <p:sldId id="267" r:id="rId6"/>
    <p:sldId id="285" r:id="rId7"/>
    <p:sldId id="275" r:id="rId8"/>
    <p:sldId id="276" r:id="rId9"/>
    <p:sldId id="271" r:id="rId10"/>
    <p:sldId id="286" r:id="rId11"/>
    <p:sldId id="277" r:id="rId12"/>
    <p:sldId id="272" r:id="rId13"/>
    <p:sldId id="278" r:id="rId14"/>
    <p:sldId id="290" r:id="rId15"/>
    <p:sldId id="280" r:id="rId16"/>
    <p:sldId id="282" r:id="rId17"/>
    <p:sldId id="292" r:id="rId18"/>
    <p:sldId id="274" r:id="rId19"/>
    <p:sldId id="287" r:id="rId20"/>
    <p:sldId id="288" r:id="rId21"/>
    <p:sldId id="269" r:id="rId22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5">
          <p15:clr>
            <a:srgbClr val="A4A3A4"/>
          </p15:clr>
        </p15:guide>
        <p15:guide id="2" orient="horz" pos="4118">
          <p15:clr>
            <a:srgbClr val="A4A3A4"/>
          </p15:clr>
        </p15:guide>
        <p15:guide id="3" orient="horz" pos="234">
          <p15:clr>
            <a:srgbClr val="A4A3A4"/>
          </p15:clr>
        </p15:guide>
        <p15:guide id="4" orient="horz" pos="2394">
          <p15:clr>
            <a:srgbClr val="A4A3A4"/>
          </p15:clr>
        </p15:guide>
        <p15:guide id="5" orient="horz" pos="90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orient="horz" pos="3009">
          <p15:clr>
            <a:srgbClr val="A4A3A4"/>
          </p15:clr>
        </p15:guide>
        <p15:guide id="8" pos="358">
          <p15:clr>
            <a:srgbClr val="A4A3A4"/>
          </p15:clr>
        </p15:guide>
        <p15:guide id="9" pos="4503">
          <p15:clr>
            <a:srgbClr val="A4A3A4"/>
          </p15:clr>
        </p15:guide>
        <p15:guide id="10" pos="5227">
          <p15:clr>
            <a:srgbClr val="A4A3A4"/>
          </p15:clr>
        </p15:guide>
        <p15:guide id="11" pos="1566">
          <p15:clr>
            <a:srgbClr val="A4A3A4"/>
          </p15:clr>
        </p15:guide>
        <p15:guide id="12" pos="4689">
          <p15:clr>
            <a:srgbClr val="A4A3A4"/>
          </p15:clr>
        </p15:guide>
        <p15:guide id="13" pos="2052">
          <p15:clr>
            <a:srgbClr val="A4A3A4"/>
          </p15:clr>
        </p15:guide>
        <p15:guide id="14" pos="535">
          <p15:clr>
            <a:srgbClr val="A4A3A4"/>
          </p15:clr>
        </p15:guide>
        <p15:guide id="15" pos="2356">
          <p15:clr>
            <a:srgbClr val="A4A3A4"/>
          </p15:clr>
        </p15:guide>
        <p15:guide id="16" pos="5577">
          <p15:clr>
            <a:srgbClr val="A4A3A4"/>
          </p15:clr>
        </p15:guide>
        <p15:guide id="17" pos="9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E437F"/>
    <a:srgbClr val="34858E"/>
    <a:srgbClr val="B4E5FF"/>
    <a:srgbClr val="295499"/>
    <a:srgbClr val="003C7D"/>
    <a:srgbClr val="B4E6FF"/>
    <a:srgbClr val="B3DEF5"/>
    <a:srgbClr val="B3E5FE"/>
    <a:srgbClr val="11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8FB837D-C827-4EFA-A057-4D05807E0F7C}" styleName="Stijl, thema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8476" autoAdjust="0"/>
  </p:normalViewPr>
  <p:slideViewPr>
    <p:cSldViewPr snapToGrid="0" snapToObjects="1" showGuides="1">
      <p:cViewPr varScale="1">
        <p:scale>
          <a:sx n="83" d="100"/>
          <a:sy n="83" d="100"/>
        </p:scale>
        <p:origin x="714" y="96"/>
      </p:cViewPr>
      <p:guideLst>
        <p:guide orient="horz" pos="535"/>
        <p:guide orient="horz" pos="4118"/>
        <p:guide orient="horz" pos="234"/>
        <p:guide orient="horz" pos="2394"/>
        <p:guide orient="horz" pos="901"/>
        <p:guide orient="horz" pos="1620"/>
        <p:guide orient="horz" pos="3009"/>
        <p:guide pos="358"/>
        <p:guide pos="4503"/>
        <p:guide pos="5227"/>
        <p:guide pos="1566"/>
        <p:guide pos="4689"/>
        <p:guide pos="2052"/>
        <p:guide pos="535"/>
        <p:guide pos="2356"/>
        <p:guide pos="5577"/>
        <p:guide pos="9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1588" y="153988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2863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1588" y="838200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E8C5BD47-55D6-1344-B91F-7C24D2E19559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74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2863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1588" y="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2863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1588" y="8528050"/>
            <a:ext cx="251460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92BE362E-78BA-324A-8038-5482DADFDF7D}" type="slidenum">
              <a:rPr lang="en-GB"/>
              <a:pPr/>
              <a:t>‹#›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51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70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770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13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626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Comparison of available platforms offers an opportunity for high-throughput assessment.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14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3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15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2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16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026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17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3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2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93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3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1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5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4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6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980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7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85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8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229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9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7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E362E-78BA-324A-8038-5482DADFDF7D}" type="slidenum">
              <a:rPr lang="en-GB" smtClean="0"/>
              <a:pPr/>
              <a:t>10</a:t>
            </a:fld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5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4925" y="2780928"/>
            <a:ext cx="4527551" cy="347890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 err="1"/>
              <a:t>Subtitle</a:t>
            </a:r>
            <a:endParaRPr lang="en-GB" noProof="0" dirty="0"/>
          </a:p>
        </p:txBody>
      </p:sp>
      <p:pic>
        <p:nvPicPr>
          <p:cNvPr id="11" name="Afbeelding 10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961325"/>
            <a:ext cx="495798" cy="576000"/>
          </a:xfrm>
          <a:prstGeom prst="rect">
            <a:avLst/>
          </a:prstGeom>
        </p:spPr>
      </p:pic>
      <p:sp>
        <p:nvSpPr>
          <p:cNvPr id="3" name="Rechthoek 2"/>
          <p:cNvSpPr/>
          <p:nvPr userDrawn="1"/>
        </p:nvSpPr>
        <p:spPr bwMode="auto">
          <a:xfrm>
            <a:off x="1146174" y="1431652"/>
            <a:ext cx="7997825" cy="1152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1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1322388" y="1431450"/>
            <a:ext cx="7821570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08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4" name="Rectangle 3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1304925" y="4433456"/>
            <a:ext cx="4530829" cy="4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Speaker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304925" y="4849092"/>
            <a:ext cx="4545117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600"/>
            </a:lvl2pPr>
            <a:lvl3pPr marL="860425" indent="0">
              <a:buFontTx/>
              <a:buNone/>
              <a:defRPr/>
            </a:lvl3pPr>
            <a:lvl4pPr marL="1236662" indent="0">
              <a:buFontTx/>
              <a:buNone/>
              <a:defRPr/>
            </a:lvl4pPr>
            <a:lvl5pPr marL="1717675" indent="0">
              <a:buFontTx/>
              <a:buNone/>
              <a:defRPr/>
            </a:lvl5pPr>
          </a:lstStyle>
          <a:p>
            <a:pPr lvl="0"/>
            <a:r>
              <a:rPr lang="nl-NL" dirty="0" err="1"/>
              <a:t>Department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idx="12" hasCustomPrompt="1"/>
          </p:nvPr>
        </p:nvSpPr>
        <p:spPr bwMode="auto">
          <a:xfrm>
            <a:off x="1304924" y="5264727"/>
            <a:ext cx="4527551" cy="4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sz="1800" b="0" i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LOCATION</a:t>
            </a:r>
            <a:endParaRPr lang="en-GB" dirty="0"/>
          </a:p>
        </p:txBody>
      </p:sp>
      <p:sp>
        <p:nvSpPr>
          <p:cNvPr id="26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7" name="Rechthoek 16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8" name="Afbeelding 17" descr="logo lumc_Fedra_PPT_20 mm 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8075"/>
            <a:ext cx="2293895" cy="57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75D7B-A07B-4BC0-B7FD-69181FAA0CBE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&gt; Header &amp; footer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28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D97A11-27EC-48F1-AD2A-F37D7F1C27B9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A1B39C-8919-CF47-A161-B6BA50FD6A18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71158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24815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66737" y="1135064"/>
            <a:ext cx="3008313" cy="511867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CF9DED-DB1A-4A58-AA3B-9A7FD8966ABF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FAB8F7-6B6F-2642-9729-040657DB08FE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3740150" y="1144588"/>
            <a:ext cx="51235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43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4059" y="0"/>
            <a:ext cx="6507303" cy="854075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66738" y="1144587"/>
            <a:ext cx="5040000" cy="51133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849938" y="1144588"/>
            <a:ext cx="3003550" cy="128963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ACE5E8-51C1-41B9-B565-2B73874A4B16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A0F4D9-DA5F-9846-8B97-D321E78C63B0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451580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 bwMode="auto">
          <a:xfrm>
            <a:off x="-2" y="2587351"/>
            <a:ext cx="1146175" cy="1152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1146174" y="1431651"/>
            <a:ext cx="7997825" cy="1155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1323975" y="1431652"/>
            <a:ext cx="752475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spcCol="360000" anchor="t" anchorCtr="0" compatLnSpc="1">
            <a:prstTxWarp prst="textNoShape">
              <a:avLst/>
            </a:prstTxWarp>
          </a:bodyPr>
          <a:lstStyle>
            <a:lvl1pPr>
              <a:defRPr sz="2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err="1"/>
              <a:t>Title</a:t>
            </a:r>
            <a:r>
              <a:rPr lang="nl-NL" dirty="0"/>
              <a:t> or </a:t>
            </a:r>
            <a:r>
              <a:rPr lang="nl-NL" dirty="0" err="1"/>
              <a:t>Address</a:t>
            </a:r>
            <a:endParaRPr lang="nl-NL" dirty="0"/>
          </a:p>
        </p:txBody>
      </p:sp>
      <p:pic>
        <p:nvPicPr>
          <p:cNvPr id="14" name="Afbeelding 13" descr="logo UL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9" y="5961325"/>
            <a:ext cx="495798" cy="576000"/>
          </a:xfrm>
          <a:prstGeom prst="rect">
            <a:avLst/>
          </a:prstGeom>
        </p:spPr>
      </p:pic>
      <p:sp>
        <p:nvSpPr>
          <p:cNvPr id="17" name="Tijdelijke aanduiding voor tekst 3"/>
          <p:cNvSpPr>
            <a:spLocks noGrp="1"/>
          </p:cNvSpPr>
          <p:nvPr>
            <p:ph type="body" sz="half" idx="10"/>
          </p:nvPr>
        </p:nvSpPr>
        <p:spPr>
          <a:xfrm>
            <a:off x="1323974" y="2839003"/>
            <a:ext cx="7524751" cy="341892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Afbeelding 15" descr="logo lumc_Fedra_PPT_20 mm 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278075"/>
            <a:ext cx="2293895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3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nl-NL" dirty="0"/>
              <a:t>SECTION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E433-9D72-44A1-825A-87CDD5599884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56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with Lo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6738" y="0"/>
            <a:ext cx="6524625" cy="854075"/>
          </a:xfrm>
        </p:spPr>
        <p:txBody>
          <a:bodyPr/>
          <a:lstStyle>
            <a:lvl1pPr>
              <a:defRPr cap="all"/>
            </a:lvl1pPr>
          </a:lstStyle>
          <a:p>
            <a:r>
              <a:rPr lang="nl-NL" dirty="0"/>
              <a:t>SECTION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E433-9D72-44A1-825A-87CDD5599884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Insert &gt; Header &amp; footer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969102" y="2583652"/>
            <a:ext cx="2880000" cy="2880000"/>
          </a:xfrm>
        </p:spPr>
        <p:txBody>
          <a:bodyPr/>
          <a:lstStyle>
            <a:lvl1pPr marL="0" indent="0">
              <a:buNone/>
              <a:defRPr sz="8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5"/>
          </p:nvPr>
        </p:nvSpPr>
        <p:spPr>
          <a:xfrm>
            <a:off x="566738" y="2583652"/>
            <a:ext cx="5283200" cy="3674274"/>
          </a:xfrm>
        </p:spPr>
        <p:txBody>
          <a:bodyPr/>
          <a:lstStyle>
            <a:lvl1pPr>
              <a:lnSpc>
                <a:spcPct val="100000"/>
              </a:lnSpc>
              <a:defRPr sz="5400" b="1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Afbeelding 8" descr="logo lumc_BLOKJES_PPT_20 mm NL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59030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113338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50000" y="6553200"/>
            <a:ext cx="250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pic>
        <p:nvPicPr>
          <p:cNvPr id="8" name="Afbeelding 7" descr="logo lumc_BLOKJES_PPT_20 mm N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52" y="28151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Rechthoek 6"/>
          <p:cNvSpPr/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1144588"/>
            <a:ext cx="8291512" cy="5383212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125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tle lin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 bwMode="auto">
          <a:xfrm>
            <a:off x="0" y="6527800"/>
            <a:ext cx="9144000" cy="33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501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566738" y="830263"/>
            <a:ext cx="8291512" cy="5697537"/>
          </a:xfrm>
        </p:spPr>
        <p:txBody>
          <a:bodyPr/>
          <a:lstStyle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67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1684A0-EA8F-4EA6-8525-4B02CE66D32D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22A6F-56DC-804D-B355-6A0ECE94EB36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66738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idx="13"/>
          </p:nvPr>
        </p:nvSpPr>
        <p:spPr bwMode="auto">
          <a:xfrm>
            <a:off x="4860032" y="1144588"/>
            <a:ext cx="40036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/>
            </a:lvl1pPr>
            <a:lvl2pPr marL="0">
              <a:defRPr/>
            </a:lvl2pPr>
            <a:lvl3pPr marL="360000">
              <a:defRPr/>
            </a:lvl3pPr>
            <a:lvl4pPr marL="720000">
              <a:defRPr/>
            </a:lvl4pPr>
            <a:lvl5pPr marL="10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414318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6738" y="1135063"/>
            <a:ext cx="4003675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6737" y="2174875"/>
            <a:ext cx="4003676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52988" y="1135063"/>
            <a:ext cx="4004630" cy="846453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52988" y="2174875"/>
            <a:ext cx="400463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69D3F0-EAEA-4DE3-9753-8797A9B34E7B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47059-C838-D544-AA3A-A342CC408355}" type="slidenum">
              <a:rPr lang="en-GB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737" y="0"/>
            <a:ext cx="6558531" cy="8540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130492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123503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 bwMode="auto">
          <a:xfrm>
            <a:off x="8002588" y="6553200"/>
            <a:ext cx="114141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hthoek 10"/>
          <p:cNvSpPr/>
          <p:nvPr userDrawn="1"/>
        </p:nvSpPr>
        <p:spPr bwMode="auto">
          <a:xfrm>
            <a:off x="1143000" y="6553200"/>
            <a:ext cx="6859588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hthoek 11"/>
          <p:cNvSpPr/>
          <p:nvPr userDrawn="1"/>
        </p:nvSpPr>
        <p:spPr bwMode="auto">
          <a:xfrm>
            <a:off x="0" y="6553200"/>
            <a:ext cx="1143000" cy="3048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hthoek 12"/>
          <p:cNvSpPr/>
          <p:nvPr userDrawn="1"/>
        </p:nvSpPr>
        <p:spPr bwMode="auto">
          <a:xfrm>
            <a:off x="6861176" y="6553200"/>
            <a:ext cx="1141412" cy="304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44588"/>
            <a:ext cx="8291512" cy="511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02588" y="6553200"/>
            <a:ext cx="855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C236B058-4064-4254-8FDD-D8645D62EC46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98575" y="6553200"/>
            <a:ext cx="4708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Insert &gt; Header &amp; footer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66738" y="6553200"/>
            <a:ext cx="54239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306AC46-015F-6E44-B83A-36E79AEF53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738" y="0"/>
            <a:ext cx="65246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72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  <a:endParaRPr lang="en-GB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0" r:id="rId4"/>
    <p:sldLayoutId id="2147483663" r:id="rId5"/>
    <p:sldLayoutId id="2147483654" r:id="rId6"/>
    <p:sldLayoutId id="2147483662" r:id="rId7"/>
    <p:sldLayoutId id="2147483652" r:id="rId8"/>
    <p:sldLayoutId id="2147483653" r:id="rId9"/>
    <p:sldLayoutId id="2147483661" r:id="rId10"/>
    <p:sldLayoutId id="2147483655" r:id="rId11"/>
    <p:sldLayoutId id="2147483656" r:id="rId12"/>
    <p:sldLayoutId id="2147483657" r:id="rId13"/>
    <p:sldLayoutId id="2147483658" r:id="rId14"/>
  </p:sldLayoutIdLst>
  <p:hf hdr="0"/>
  <p:txStyles>
    <p:titleStyle>
      <a:lvl1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400" b="1" i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2pPr>
      <a:lvl3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3pPr>
      <a:lvl4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4pPr>
      <a:lvl5pPr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5pPr>
      <a:lvl6pPr marL="4572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6pPr>
      <a:lvl7pPr marL="9144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l" rtl="0" eaLnBrk="1" fontAlgn="base" hangingPunct="1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0" indent="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Tx/>
        <a:buNone/>
        <a:defRPr sz="2000">
          <a:solidFill>
            <a:schemeClr val="accent6"/>
          </a:solidFill>
          <a:latin typeface="+mn-lt"/>
          <a:ea typeface="+mn-ea"/>
          <a:cs typeface="+mn-cs"/>
        </a:defRPr>
      </a:lvl1pPr>
      <a:lvl2pPr marL="0" indent="-18732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accent6"/>
          </a:solidFill>
          <a:latin typeface="+mn-lt"/>
          <a:ea typeface="+mn-ea"/>
        </a:defRPr>
      </a:lvl2pPr>
      <a:lvl3pPr marL="360000" indent="-18573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accent6"/>
          </a:solidFill>
          <a:latin typeface="+mn-lt"/>
          <a:ea typeface="+mn-ea"/>
        </a:defRPr>
      </a:lvl3pPr>
      <a:lvl4pPr marL="720000" indent="-19526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4pPr>
      <a:lvl5pPr marL="1080000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1800">
          <a:solidFill>
            <a:schemeClr val="accent6"/>
          </a:solidFill>
          <a:latin typeface="+mn-lt"/>
          <a:ea typeface="+mn-ea"/>
        </a:defRPr>
      </a:lvl5pPr>
      <a:lvl6pPr marL="23669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6pPr>
      <a:lvl7pPr marL="28241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7pPr>
      <a:lvl8pPr marL="32813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8pPr>
      <a:lvl9pPr marL="3738563" indent="-192088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04925" y="2780927"/>
            <a:ext cx="4527551" cy="734629"/>
          </a:xfrm>
        </p:spPr>
        <p:txBody>
          <a:bodyPr/>
          <a:lstStyle/>
          <a:p>
            <a:r>
              <a:rPr lang="en-GB" sz="1800" dirty="0"/>
              <a:t>EPI-OMICs Journal Club</a:t>
            </a:r>
          </a:p>
          <a:p>
            <a:r>
              <a:rPr lang="en-GB" sz="1800" dirty="0"/>
              <a:t>9-Feb-2023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technologies used for proteomics measurement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304925" y="4641274"/>
            <a:ext cx="4530829" cy="415636"/>
          </a:xfrm>
        </p:spPr>
        <p:txBody>
          <a:bodyPr/>
          <a:lstStyle/>
          <a:p>
            <a:r>
              <a:rPr lang="en-GB" sz="1800" dirty="0"/>
              <a:t>Keyong Deng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>
          <a:xfrm>
            <a:off x="1287359" y="5056909"/>
            <a:ext cx="4545117" cy="415635"/>
          </a:xfrm>
        </p:spPr>
        <p:txBody>
          <a:bodyPr/>
          <a:lstStyle/>
          <a:p>
            <a:r>
              <a:rPr lang="en-GB" sz="1800" dirty="0"/>
              <a:t>Department of Clinical Epidemiology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77DE19D-C053-4047-B629-767C7318E51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9900" r="9900"/>
          <a:stretch>
            <a:fillRect/>
          </a:stretch>
        </p:blipFill>
        <p:spPr>
          <a:xfrm>
            <a:off x="6049001" y="2780928"/>
            <a:ext cx="2880000" cy="2880000"/>
          </a:xfrm>
        </p:spPr>
      </p:pic>
    </p:spTree>
    <p:extLst>
      <p:ext uri="{BB962C8B-B14F-4D97-AF65-F5344CB8AC3E}">
        <p14:creationId xmlns:p14="http://schemas.microsoft.com/office/powerpoint/2010/main" val="387843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/>
              <a:t>Nat Commun 2021 Vol. 12 Issue 1 Pages 2493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3600062-A7DC-4F11-884D-01519C73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52" y="-14442"/>
            <a:ext cx="7010916" cy="854075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3. Proximity extension assay (PEA)-based proteomics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AA8E9-019E-4362-8244-9849920A56E1}"/>
              </a:ext>
            </a:extLst>
          </p:cNvPr>
          <p:cNvGrpSpPr/>
          <p:nvPr/>
        </p:nvGrpSpPr>
        <p:grpSpPr>
          <a:xfrm>
            <a:off x="245464" y="2201456"/>
            <a:ext cx="1960596" cy="2065412"/>
            <a:chOff x="211695" y="2220657"/>
            <a:chExt cx="1960596" cy="206541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61980F4-7FC7-4E23-8F7F-068E42E35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915" y="2220657"/>
              <a:ext cx="1529778" cy="163730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B500C9-1AAD-40F9-B1BB-CF01EA996B0A}"/>
                </a:ext>
              </a:extLst>
            </p:cNvPr>
            <p:cNvSpPr txBox="1"/>
            <p:nvPr/>
          </p:nvSpPr>
          <p:spPr>
            <a:xfrm>
              <a:off x="211695" y="3824404"/>
              <a:ext cx="19605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DNA-conjugated </a:t>
              </a:r>
              <a:r>
                <a:rPr lang="en-US" sz="1200" b="1" dirty="0">
                  <a:solidFill>
                    <a:schemeClr val="accent6"/>
                  </a:solidFill>
                  <a:latin typeface="+mn-lt"/>
                </a:rPr>
                <a:t>antibodies</a:t>
              </a:r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 bind to their target protein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096647-89BA-44B1-B5A5-90FD10B17128}"/>
              </a:ext>
            </a:extLst>
          </p:cNvPr>
          <p:cNvGrpSpPr/>
          <p:nvPr/>
        </p:nvGrpSpPr>
        <p:grpSpPr>
          <a:xfrm>
            <a:off x="2304280" y="2201456"/>
            <a:ext cx="1960596" cy="2419847"/>
            <a:chOff x="2270511" y="2220657"/>
            <a:chExt cx="1960596" cy="241984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5CAB25E-7C64-487C-8E08-164E2E7D2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2101" y="2220657"/>
              <a:ext cx="1324004" cy="144184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999CEE-4E39-40F6-BA94-4E3EDF1BEC25}"/>
                </a:ext>
              </a:extLst>
            </p:cNvPr>
            <p:cNvSpPr txBox="1"/>
            <p:nvPr/>
          </p:nvSpPr>
          <p:spPr>
            <a:xfrm>
              <a:off x="2270511" y="3809507"/>
              <a:ext cx="196059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Antibodies with correct matched pairs hybridize and extended by DNA polymerase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FB4386D-64B9-4271-9EAC-191A8091A7FF}"/>
              </a:ext>
            </a:extLst>
          </p:cNvPr>
          <p:cNvSpPr/>
          <p:nvPr/>
        </p:nvSpPr>
        <p:spPr bwMode="auto">
          <a:xfrm>
            <a:off x="2079427" y="2858106"/>
            <a:ext cx="293539" cy="2386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1AB5374-E941-43CA-B9AA-E175743DA767}"/>
              </a:ext>
            </a:extLst>
          </p:cNvPr>
          <p:cNvSpPr/>
          <p:nvPr/>
        </p:nvSpPr>
        <p:spPr bwMode="auto">
          <a:xfrm>
            <a:off x="3882856" y="2810220"/>
            <a:ext cx="293539" cy="2386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3ABCC9-53F3-4B05-8BF7-F322C47A305C}"/>
              </a:ext>
            </a:extLst>
          </p:cNvPr>
          <p:cNvGrpSpPr/>
          <p:nvPr/>
        </p:nvGrpSpPr>
        <p:grpSpPr>
          <a:xfrm>
            <a:off x="6047219" y="2605728"/>
            <a:ext cx="3113812" cy="1661140"/>
            <a:chOff x="5818492" y="2663290"/>
            <a:chExt cx="3113812" cy="166114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3AEFE28-BD43-43A7-9049-AACFEC2F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492" y="2663290"/>
              <a:ext cx="3113812" cy="80959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4207DB-B061-43F8-AF2A-48A89C88E30D}"/>
                </a:ext>
              </a:extLst>
            </p:cNvPr>
            <p:cNvSpPr txBox="1"/>
            <p:nvPr/>
          </p:nvSpPr>
          <p:spPr>
            <a:xfrm>
              <a:off x="6094000" y="3862765"/>
              <a:ext cx="28383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Unique barcode-regions identify each sample and protein and adaptors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A28A580-DAB0-4BB6-AFC9-5DE7AA55B3AD}"/>
              </a:ext>
            </a:extLst>
          </p:cNvPr>
          <p:cNvGrpSpPr/>
          <p:nvPr/>
        </p:nvGrpSpPr>
        <p:grpSpPr>
          <a:xfrm>
            <a:off x="4200121" y="2145562"/>
            <a:ext cx="2135447" cy="2117172"/>
            <a:chOff x="4200121" y="2145562"/>
            <a:chExt cx="2135447" cy="2117172"/>
          </a:xfrm>
        </p:grpSpPr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A1FD0122-F5B1-4324-940B-677593C7E50A}"/>
                </a:ext>
              </a:extLst>
            </p:cNvPr>
            <p:cNvSpPr/>
            <p:nvPr/>
          </p:nvSpPr>
          <p:spPr bwMode="auto">
            <a:xfrm>
              <a:off x="5491187" y="2804910"/>
              <a:ext cx="293539" cy="23866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9680AC-A7BA-4D75-A9B6-7BA5CB7CB79B}"/>
                </a:ext>
              </a:extLst>
            </p:cNvPr>
            <p:cNvGrpSpPr/>
            <p:nvPr/>
          </p:nvGrpSpPr>
          <p:grpSpPr>
            <a:xfrm>
              <a:off x="4200121" y="2145562"/>
              <a:ext cx="2135447" cy="2117172"/>
              <a:chOff x="4081964" y="2113718"/>
              <a:chExt cx="2135447" cy="2117172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5F1345D-FABC-4502-9F86-7DF7094D3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1964" y="2113718"/>
                <a:ext cx="1237024" cy="1422246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8A0E5D-EB49-413B-8127-7551719A82BE}"/>
                  </a:ext>
                </a:extLst>
              </p:cNvPr>
              <p:cNvSpPr txBox="1"/>
              <p:nvPr/>
            </p:nvSpPr>
            <p:spPr>
              <a:xfrm>
                <a:off x="4256815" y="3769225"/>
                <a:ext cx="19605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+mn-lt"/>
                  </a:rPr>
                  <a:t>DNA tags extended &amp; amplified</a:t>
                </a:r>
                <a:endParaRPr lang="nl-NL" sz="1200" dirty="0">
                  <a:solidFill>
                    <a:schemeClr val="accent6"/>
                  </a:solidFill>
                  <a:latin typeface="+mn-lt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2A974C-5507-4F70-8A33-EA6F82D57326}"/>
              </a:ext>
            </a:extLst>
          </p:cNvPr>
          <p:cNvGrpSpPr/>
          <p:nvPr/>
        </p:nvGrpSpPr>
        <p:grpSpPr>
          <a:xfrm>
            <a:off x="3882856" y="4561090"/>
            <a:ext cx="1652690" cy="1336148"/>
            <a:chOff x="3849087" y="4580291"/>
            <a:chExt cx="1652690" cy="133614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8C837B2-E1D5-4961-B8C9-CCD1973E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3486" y="4580291"/>
              <a:ext cx="1178291" cy="1336148"/>
            </a:xfrm>
            <a:prstGeom prst="rect">
              <a:avLst/>
            </a:prstGeom>
          </p:spPr>
        </p:pic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292B232B-F5C9-46EF-A514-75B424574ECF}"/>
                </a:ext>
              </a:extLst>
            </p:cNvPr>
            <p:cNvSpPr/>
            <p:nvPr/>
          </p:nvSpPr>
          <p:spPr bwMode="auto">
            <a:xfrm>
              <a:off x="3849087" y="5095376"/>
              <a:ext cx="293539" cy="23866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EA96F6-2B5D-4784-BEFA-EB593A5313B6}"/>
              </a:ext>
            </a:extLst>
          </p:cNvPr>
          <p:cNvGrpSpPr/>
          <p:nvPr/>
        </p:nvGrpSpPr>
        <p:grpSpPr>
          <a:xfrm>
            <a:off x="290833" y="4628878"/>
            <a:ext cx="3375901" cy="1692900"/>
            <a:chOff x="257064" y="4648079"/>
            <a:chExt cx="3375901" cy="169290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5D24403-FE7F-4176-B859-69F97F0FCB22}"/>
                </a:ext>
              </a:extLst>
            </p:cNvPr>
            <p:cNvGrpSpPr/>
            <p:nvPr/>
          </p:nvGrpSpPr>
          <p:grpSpPr>
            <a:xfrm>
              <a:off x="257064" y="4648079"/>
              <a:ext cx="3375901" cy="1268360"/>
              <a:chOff x="181837" y="2998998"/>
              <a:chExt cx="3375901" cy="126836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BBA94FB-5D49-4A71-97C6-CC7367183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6586" t="9581" r="12420" b="6626"/>
              <a:stretch/>
            </p:blipFill>
            <p:spPr>
              <a:xfrm>
                <a:off x="181837" y="2998998"/>
                <a:ext cx="1708729" cy="126836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1B67294-BC7D-4F5F-BE0A-895A27D4D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7960" y="3114999"/>
                <a:ext cx="1529778" cy="1060194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26F035-CCB6-4947-AD5D-36846E57CAF4}"/>
                </a:ext>
              </a:extLst>
            </p:cNvPr>
            <p:cNvSpPr txBox="1"/>
            <p:nvPr/>
          </p:nvSpPr>
          <p:spPr>
            <a:xfrm>
              <a:off x="370652" y="5879314"/>
              <a:ext cx="28383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Hybridized DNA strands: amplified and measured using qPCR or NGS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B33D236-5B2C-4FDF-9E92-A7FB1EE5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44" y="1062131"/>
            <a:ext cx="8632360" cy="854075"/>
          </a:xfrm>
        </p:spPr>
        <p:txBody>
          <a:bodyPr/>
          <a:lstStyle/>
          <a:p>
            <a:r>
              <a:rPr lang="en-GB" dirty="0"/>
              <a:t>Using paired, nucleotide-labelled antibody probes for multiplexing of proteins at high sample throughput</a:t>
            </a:r>
          </a:p>
        </p:txBody>
      </p:sp>
    </p:spTree>
    <p:extLst>
      <p:ext uri="{BB962C8B-B14F-4D97-AF65-F5344CB8AC3E}">
        <p14:creationId xmlns:p14="http://schemas.microsoft.com/office/powerpoint/2010/main" val="327462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9C1F-E6C9-4066-8916-492AE4F6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should we choose?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37CB-EACA-44CF-946F-DBEF9A387A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7E36B-5E45-4AA9-91C8-B7BB7D8D8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09BEA2-1D44-4FC5-90B4-4FB31D7C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62" y="2244400"/>
            <a:ext cx="2927827" cy="29184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F700F8-05D5-4E92-91F6-0304E00CC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541" y="3389887"/>
            <a:ext cx="4602735" cy="651780"/>
          </a:xfrm>
        </p:spPr>
        <p:txBody>
          <a:bodyPr/>
          <a:lstStyle/>
          <a:p>
            <a:r>
              <a:rPr lang="en-GB" sz="2400" dirty="0"/>
              <a:t>Q: What are important factors? </a:t>
            </a:r>
          </a:p>
        </p:txBody>
      </p:sp>
    </p:spTree>
    <p:extLst>
      <p:ext uri="{BB962C8B-B14F-4D97-AF65-F5344CB8AC3E}">
        <p14:creationId xmlns:p14="http://schemas.microsoft.com/office/powerpoint/2010/main" val="1780716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EPI-OMICs Journal Club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CC932B-36EE-4EE9-A988-1329D2FC1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" t="9539"/>
          <a:stretch/>
        </p:blipFill>
        <p:spPr>
          <a:xfrm>
            <a:off x="4849791" y="3435272"/>
            <a:ext cx="3990818" cy="29397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9593FE-646A-4588-B7F9-B2B6669AFF5C}"/>
              </a:ext>
            </a:extLst>
          </p:cNvPr>
          <p:cNvSpPr/>
          <p:nvPr/>
        </p:nvSpPr>
        <p:spPr bwMode="auto">
          <a:xfrm>
            <a:off x="5523271" y="1143000"/>
            <a:ext cx="258097" cy="2212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1C70F2C8-913B-401D-802D-0088362C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91" y="1023079"/>
            <a:ext cx="6711592" cy="4282818"/>
          </a:xfrm>
        </p:spPr>
        <p:txBody>
          <a:bodyPr/>
          <a:lstStyle/>
          <a:p>
            <a:r>
              <a:rPr lang="en-US" sz="1800" dirty="0"/>
              <a:t>It depends on</a:t>
            </a:r>
          </a:p>
          <a:p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Budgets! ($.$, always important) 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Sample size or power calculation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Research question (if focus on </a:t>
            </a:r>
            <a:r>
              <a:rPr lang="en-US" sz="1800" dirty="0" err="1"/>
              <a:t>posyttranslational</a:t>
            </a:r>
            <a:r>
              <a:rPr lang="en-US" sz="1800" dirty="0"/>
              <a:t> modifications)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Sample consumption (if difficult to get)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Dynamic range (if huge or not)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r>
              <a:rPr lang="en-US" sz="1800" dirty="0"/>
              <a:t>…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384879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37CC0AD-0F6D-4EC3-9014-CA82D60EC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15817"/>
              </p:ext>
            </p:extLst>
          </p:nvPr>
        </p:nvGraphicFramePr>
        <p:xfrm>
          <a:off x="249442" y="910419"/>
          <a:ext cx="8790039" cy="500085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160690858"/>
                    </a:ext>
                  </a:extLst>
                </a:gridCol>
                <a:gridCol w="2146061">
                  <a:extLst>
                    <a:ext uri="{9D8B030D-6E8A-4147-A177-3AD203B41FA5}">
                      <a16:colId xmlns:a16="http://schemas.microsoft.com/office/drawing/2014/main" val="3500551177"/>
                    </a:ext>
                  </a:extLst>
                </a:gridCol>
                <a:gridCol w="2407589">
                  <a:extLst>
                    <a:ext uri="{9D8B030D-6E8A-4147-A177-3AD203B41FA5}">
                      <a16:colId xmlns:a16="http://schemas.microsoft.com/office/drawing/2014/main" val="2132165435"/>
                    </a:ext>
                  </a:extLst>
                </a:gridCol>
                <a:gridCol w="2407589">
                  <a:extLst>
                    <a:ext uri="{9D8B030D-6E8A-4147-A177-3AD203B41FA5}">
                      <a16:colId xmlns:a16="http://schemas.microsoft.com/office/drawing/2014/main" val="965079125"/>
                    </a:ext>
                  </a:extLst>
                </a:gridCol>
              </a:tblGrid>
              <a:tr h="383597">
                <a:tc>
                  <a:txBody>
                    <a:bodyPr/>
                    <a:lstStyle/>
                    <a:p>
                      <a:endParaRPr lang="nl-NL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6"/>
                          </a:solidFill>
                        </a:rPr>
                        <a:t>MS</a:t>
                      </a:r>
                      <a:endParaRPr lang="nl-NL" sz="1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Aptamer</a:t>
                      </a:r>
                      <a:endParaRPr lang="nl-NL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PEA</a:t>
                      </a:r>
                      <a:endParaRPr lang="nl-NL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91999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Sample throughput</a:t>
                      </a:r>
                      <a:endParaRPr lang="nl-NL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Low (untargeted) to moderate (targeted)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High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High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333223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Analyte multiplex</a:t>
                      </a:r>
                      <a:endParaRPr lang="nl-NL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All proteins in sample: 10 to &gt;5000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&gt;1300 proteins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Depends on different panels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41939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Sample volume</a:t>
                      </a:r>
                      <a:endParaRPr lang="nl-NL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30ul (targeted) to 100s of 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65ul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1ul to 100s of 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58668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Dynamic range</a:t>
                      </a:r>
                      <a:endParaRPr lang="nl-NL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High and medium-abundance proteins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Wide (mg/mL to </a:t>
                      </a:r>
                      <a:r>
                        <a:rPr lang="en-US" sz="1400" dirty="0" err="1">
                          <a:solidFill>
                            <a:schemeClr val="accent6"/>
                          </a:solidFill>
                        </a:rPr>
                        <a:t>pg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/mL)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Wide (down to </a:t>
                      </a:r>
                      <a:r>
                        <a:rPr lang="en-US" sz="1400" dirty="0" err="1">
                          <a:solidFill>
                            <a:schemeClr val="accent6"/>
                          </a:solidFill>
                        </a:rPr>
                        <a:t>fg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/mL)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303967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Reproducibility</a:t>
                      </a:r>
                      <a:endParaRPr lang="nl-NL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Modest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Good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Good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96165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Quantification</a:t>
                      </a:r>
                      <a:endParaRPr lang="nl-NL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Relative, targeted labeling for absolute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Relative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Absolute or relative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29093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Characterization of PTMs</a:t>
                      </a:r>
                      <a:endParaRPr lang="nl-NL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Yes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369808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Bioinformatics</a:t>
                      </a:r>
                      <a:endParaRPr lang="nl-NL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Multiple software available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Easy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Easy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6201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066FA0-B0E6-40EC-AE07-6B00D20E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42" y="0"/>
            <a:ext cx="6524625" cy="854075"/>
          </a:xfrm>
        </p:spPr>
        <p:txBody>
          <a:bodyPr/>
          <a:lstStyle/>
          <a:p>
            <a:r>
              <a:rPr lang="en-US" dirty="0"/>
              <a:t>Technical factors influence selection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47FE0-BF80-4788-A0CD-34D2B33AF6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81ADE-5E00-481B-BE93-CA8781EE2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814E4-77F5-47AD-9C62-39E1AF634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Circulation. 2017;135:1651–1664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3B2CD-0FA7-438C-9193-CCBE685693EA}"/>
              </a:ext>
            </a:extLst>
          </p:cNvPr>
          <p:cNvSpPr/>
          <p:nvPr/>
        </p:nvSpPr>
        <p:spPr bwMode="auto">
          <a:xfrm>
            <a:off x="209038" y="1875099"/>
            <a:ext cx="8934962" cy="5555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E440E9-5A34-4BA8-B679-506F4557AE20}"/>
              </a:ext>
            </a:extLst>
          </p:cNvPr>
          <p:cNvSpPr/>
          <p:nvPr/>
        </p:nvSpPr>
        <p:spPr bwMode="auto">
          <a:xfrm>
            <a:off x="176980" y="2407534"/>
            <a:ext cx="8934962" cy="5555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2AE7E-DC6F-403B-9035-ACC7C75917BC}"/>
              </a:ext>
            </a:extLst>
          </p:cNvPr>
          <p:cNvSpPr/>
          <p:nvPr/>
        </p:nvSpPr>
        <p:spPr bwMode="auto">
          <a:xfrm>
            <a:off x="209038" y="2963119"/>
            <a:ext cx="8934962" cy="5555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12B9BB-A8F6-4566-A2AA-23873BB5D735}"/>
              </a:ext>
            </a:extLst>
          </p:cNvPr>
          <p:cNvSpPr/>
          <p:nvPr/>
        </p:nvSpPr>
        <p:spPr bwMode="auto">
          <a:xfrm>
            <a:off x="176980" y="3536067"/>
            <a:ext cx="8934962" cy="6539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AE31B-2D26-4F4F-BB67-A5B8C26396E0}"/>
              </a:ext>
            </a:extLst>
          </p:cNvPr>
          <p:cNvSpPr/>
          <p:nvPr/>
        </p:nvSpPr>
        <p:spPr bwMode="auto">
          <a:xfrm>
            <a:off x="209038" y="4100333"/>
            <a:ext cx="8934962" cy="6539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DE7EA6-C126-4B1D-9A6D-3558A6B6AA32}"/>
              </a:ext>
            </a:extLst>
          </p:cNvPr>
          <p:cNvSpPr/>
          <p:nvPr/>
        </p:nvSpPr>
        <p:spPr bwMode="auto">
          <a:xfrm>
            <a:off x="209038" y="4734328"/>
            <a:ext cx="8934962" cy="6539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174CD4-2B1D-446D-AE1A-781F84EFCA1D}"/>
              </a:ext>
            </a:extLst>
          </p:cNvPr>
          <p:cNvSpPr/>
          <p:nvPr/>
        </p:nvSpPr>
        <p:spPr bwMode="auto">
          <a:xfrm>
            <a:off x="176980" y="5293613"/>
            <a:ext cx="8934962" cy="6539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23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575A6E-BE33-425C-887D-021FF04D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509" y="3491159"/>
            <a:ext cx="2960692" cy="27677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BEC891-9013-4A0D-AD2B-71ACC12295FF}"/>
              </a:ext>
            </a:extLst>
          </p:cNvPr>
          <p:cNvSpPr txBox="1">
            <a:spLocks/>
          </p:cNvSpPr>
          <p:nvPr/>
        </p:nvSpPr>
        <p:spPr bwMode="auto">
          <a:xfrm>
            <a:off x="208799" y="6295093"/>
            <a:ext cx="6824691" cy="499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kern="0" dirty="0"/>
              <a:t>A substantial number of proteins are not correlated across platforms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1EF1FC-97B6-4B0F-B6B7-0F5ED2C59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 dirty="0"/>
              <a:t>What will happen while using different methods?</a:t>
            </a:r>
            <a:endParaRPr lang="nl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097C71-1B48-404B-97BF-24098F84F087}"/>
              </a:ext>
            </a:extLst>
          </p:cNvPr>
          <p:cNvGrpSpPr/>
          <p:nvPr/>
        </p:nvGrpSpPr>
        <p:grpSpPr>
          <a:xfrm>
            <a:off x="208799" y="938143"/>
            <a:ext cx="6824691" cy="2131951"/>
            <a:chOff x="208799" y="938143"/>
            <a:chExt cx="6824691" cy="21319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BB677F-8E2A-471C-B0A6-33C6D28DC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15"/>
            <a:stretch/>
          </p:blipFill>
          <p:spPr>
            <a:xfrm>
              <a:off x="208799" y="938143"/>
              <a:ext cx="6824691" cy="1514078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99A0D036-FCCE-4788-871B-709E0E681E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83345" y="2570823"/>
              <a:ext cx="3963218" cy="499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FontTx/>
                <a:buNone/>
                <a:defRPr sz="20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-18732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2000"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 marL="360000" indent="-18573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 marL="720000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 marL="1080000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 marL="23669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8241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2813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7385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r>
                <a:rPr lang="en-GB" sz="1800" b="1" i="1" kern="0" dirty="0"/>
                <a:t>Aptamer-based VS immunoassay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3C7015-E5D4-46F6-89F6-19759834D04A}"/>
              </a:ext>
            </a:extLst>
          </p:cNvPr>
          <p:cNvGrpSpPr/>
          <p:nvPr/>
        </p:nvGrpSpPr>
        <p:grpSpPr>
          <a:xfrm>
            <a:off x="340189" y="3990430"/>
            <a:ext cx="7644156" cy="2428698"/>
            <a:chOff x="340189" y="3990430"/>
            <a:chExt cx="7644156" cy="24286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B46A4D-888A-466D-919C-D1A56F5C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189" y="3990430"/>
              <a:ext cx="5449529" cy="1929427"/>
            </a:xfrm>
            <a:prstGeom prst="rect">
              <a:avLst/>
            </a:prstGeom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6800130E-E8F7-4DA5-9EB7-3626DF85002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59654" y="5919857"/>
              <a:ext cx="6824691" cy="499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FontTx/>
                <a:buNone/>
                <a:defRPr sz="20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-18732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2000"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 marL="360000" indent="-18573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 marL="720000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 marL="1080000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 marL="23669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8241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2813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7385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r>
                <a:rPr lang="en-GB" sz="1800" b="1" i="1" kern="0" dirty="0"/>
                <a:t>Aptamer-based VS </a:t>
              </a:r>
              <a:r>
                <a:rPr lang="en-GB" sz="1800" b="1" i="1" kern="0" dirty="0" err="1"/>
                <a:t>Olink</a:t>
              </a:r>
              <a:endParaRPr lang="en-GB" sz="1800" b="1" i="1" kern="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C458EFF-6740-40A8-93C4-6DBDC30D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432" y="1090577"/>
            <a:ext cx="3411567" cy="24908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4A594B-F3E4-4279-B8E2-E64116242AC8}"/>
              </a:ext>
            </a:extLst>
          </p:cNvPr>
          <p:cNvSpPr/>
          <p:nvPr/>
        </p:nvSpPr>
        <p:spPr bwMode="auto">
          <a:xfrm>
            <a:off x="5732433" y="1090577"/>
            <a:ext cx="344276" cy="3099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21D0806-9DD7-4B7F-A9EB-7411BA56EF9E}"/>
              </a:ext>
            </a:extLst>
          </p:cNvPr>
          <p:cNvSpPr txBox="1">
            <a:spLocks/>
          </p:cNvSpPr>
          <p:nvPr/>
        </p:nvSpPr>
        <p:spPr bwMode="auto">
          <a:xfrm>
            <a:off x="208798" y="2991888"/>
            <a:ext cx="6824691" cy="499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kern="0" dirty="0"/>
              <a:t>Some proteins are not correlated when using these methods</a:t>
            </a:r>
          </a:p>
        </p:txBody>
      </p:sp>
    </p:spTree>
    <p:extLst>
      <p:ext uri="{BB962C8B-B14F-4D97-AF65-F5344CB8AC3E}">
        <p14:creationId xmlns:p14="http://schemas.microsoft.com/office/powerpoint/2010/main" val="407109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E33E02-5BFB-4447-8D62-56416C5EF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48334"/>
              </p:ext>
            </p:extLst>
          </p:nvPr>
        </p:nvGraphicFramePr>
        <p:xfrm>
          <a:off x="432991" y="1386988"/>
          <a:ext cx="8452911" cy="492511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23111">
                  <a:extLst>
                    <a:ext uri="{9D8B030D-6E8A-4147-A177-3AD203B41FA5}">
                      <a16:colId xmlns:a16="http://schemas.microsoft.com/office/drawing/2014/main" val="3160690858"/>
                    </a:ext>
                  </a:extLst>
                </a:gridCol>
                <a:gridCol w="3441191">
                  <a:extLst>
                    <a:ext uri="{9D8B030D-6E8A-4147-A177-3AD203B41FA5}">
                      <a16:colId xmlns:a16="http://schemas.microsoft.com/office/drawing/2014/main" val="3500551177"/>
                    </a:ext>
                  </a:extLst>
                </a:gridCol>
                <a:gridCol w="3188609">
                  <a:extLst>
                    <a:ext uri="{9D8B030D-6E8A-4147-A177-3AD203B41FA5}">
                      <a16:colId xmlns:a16="http://schemas.microsoft.com/office/drawing/2014/main" val="2132165435"/>
                    </a:ext>
                  </a:extLst>
                </a:gridCol>
              </a:tblGrid>
              <a:tr h="383597">
                <a:tc>
                  <a:txBody>
                    <a:bodyPr/>
                    <a:lstStyle/>
                    <a:p>
                      <a:endParaRPr lang="nl-NL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6"/>
                          </a:solidFill>
                        </a:rPr>
                        <a:t>Advantage 😃</a:t>
                      </a:r>
                      <a:endParaRPr lang="nl-NL" sz="1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Disadvantage ☹</a:t>
                      </a:r>
                      <a:endParaRPr lang="nl-NL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91999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Mass </a:t>
                      </a:r>
                      <a:r>
                        <a:rPr lang="nl-NL" sz="1600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spectrometry</a:t>
                      </a:r>
                      <a:r>
                        <a:rPr lang="nl-NL" sz="16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(MS)-</a:t>
                      </a:r>
                      <a:r>
                        <a:rPr lang="nl-NL" sz="1600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based</a:t>
                      </a:r>
                      <a:endParaRPr lang="nl-NL" sz="160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nl-NL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Results can be compared with databases available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Allows for discovery of new proteins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Allows for analysis of post-translational modifications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Methods may result in damage to analyte protein of interest (fragmentation by ionization source)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Sensitivity affected by presence of more abundant proteins (albumin)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333223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Aptamer-based</a:t>
                      </a:r>
                      <a:endParaRPr lang="nl-NL" sz="1600" dirty="0">
                        <a:solidFill>
                          <a:schemeClr val="accent6"/>
                        </a:solidFill>
                      </a:endParaRPr>
                    </a:p>
                    <a:p>
                      <a:endParaRPr lang="nl-NL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Strong affinity for target proteins even at low concentrations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Growing aptamer library increases number of proteins in the proteome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Involving multiple steps (aptamer design, multiple washings etc.,) may introduce human error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Limited by the aptamers in libraries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Limited ability to detect proteins with post-translational modifications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>
                        <a:solidFill>
                          <a:schemeClr val="accent6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58668"/>
                  </a:ext>
                </a:extLst>
              </a:tr>
              <a:tr h="58558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PEA-based (OLINK)</a:t>
                      </a:r>
                      <a:endParaRPr lang="nl-NL" sz="16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Minimal cross reactivity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Just require a little volume of sample (such as 1ul)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Limited to currently developed panels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Limited ability to detect proteins with post-translational modifications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</a:rPr>
                        <a:t>Limited by oligonucleotide libraries</a:t>
                      </a:r>
                      <a:endParaRPr lang="nl-NL" sz="1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30396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82E2ED-B772-4C2E-85A3-9AD7AD4E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5921A9-80E9-4F50-A52E-13CF1F631774}"/>
              </a:ext>
            </a:extLst>
          </p:cNvPr>
          <p:cNvSpPr/>
          <p:nvPr/>
        </p:nvSpPr>
        <p:spPr bwMode="auto">
          <a:xfrm>
            <a:off x="432991" y="3013688"/>
            <a:ext cx="8452911" cy="1514907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F0C23D-9279-499F-8A21-D1A4EF713073}"/>
              </a:ext>
            </a:extLst>
          </p:cNvPr>
          <p:cNvSpPr/>
          <p:nvPr/>
        </p:nvSpPr>
        <p:spPr bwMode="auto">
          <a:xfrm>
            <a:off x="432991" y="4892137"/>
            <a:ext cx="8531941" cy="141996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9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3E9B-B87B-4FE9-9352-A968CD11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519" y="2340619"/>
            <a:ext cx="5587505" cy="2348159"/>
          </a:xfrm>
        </p:spPr>
        <p:txBody>
          <a:bodyPr/>
          <a:lstStyle/>
          <a:p>
            <a:r>
              <a:rPr lang="en-US" dirty="0"/>
              <a:t>1. Overview of different proteomic methods</a:t>
            </a:r>
          </a:p>
          <a:p>
            <a:endParaRPr lang="en-US" dirty="0"/>
          </a:p>
          <a:p>
            <a:r>
              <a:rPr lang="en-US" dirty="0"/>
              <a:t>2. Characteristics of the principal proteomic methods</a:t>
            </a:r>
          </a:p>
          <a:p>
            <a:endParaRPr lang="en-US" dirty="0"/>
          </a:p>
          <a:p>
            <a:r>
              <a:rPr lang="en-US" dirty="0"/>
              <a:t>3. Factors need to consider while selecting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813A0-6825-4BA2-AD1B-E723257DA9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E85A2-BC5C-4778-8B80-05492A3D1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A1AB2-1C17-4826-B819-2D0EE96BC292}"/>
              </a:ext>
            </a:extLst>
          </p:cNvPr>
          <p:cNvSpPr txBox="1"/>
          <p:nvPr/>
        </p:nvSpPr>
        <p:spPr>
          <a:xfrm>
            <a:off x="848055" y="2971886"/>
            <a:ext cx="95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</a:rPr>
              <a:t>Review</a:t>
            </a:r>
            <a:endParaRPr lang="nl-NL" sz="2000" b="1" dirty="0">
              <a:solidFill>
                <a:schemeClr val="accent6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ED40C1-6493-491A-A115-B7462B282492}"/>
              </a:ext>
            </a:extLst>
          </p:cNvPr>
          <p:cNvCxnSpPr/>
          <p:nvPr/>
        </p:nvCxnSpPr>
        <p:spPr bwMode="auto">
          <a:xfrm>
            <a:off x="2215299" y="1571476"/>
            <a:ext cx="0" cy="36010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3A7F7E2-97A1-409B-A476-9370A9637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en-GB" dirty="0"/>
              <a:t>EPI-OMICs Journal Club</a:t>
            </a:r>
          </a:p>
        </p:txBody>
      </p:sp>
    </p:spTree>
    <p:extLst>
      <p:ext uri="{BB962C8B-B14F-4D97-AF65-F5344CB8AC3E}">
        <p14:creationId xmlns:p14="http://schemas.microsoft.com/office/powerpoint/2010/main" val="2837970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2688A-C2B8-494F-AD0F-51894950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 of some Proteomics Terms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3465-5D73-4CCE-9D79-8567113EA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406" y="1854581"/>
            <a:ext cx="8291512" cy="36497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Coverage: </a:t>
            </a:r>
          </a:p>
          <a:p>
            <a:pPr lvl="2" indent="0">
              <a:buNone/>
            </a:pPr>
            <a:r>
              <a:rPr lang="en-US" dirty="0"/>
              <a:t>total proportion of protein identified from a complex mixture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Dynamic range: </a:t>
            </a:r>
          </a:p>
          <a:p>
            <a:pPr lvl="2" indent="0">
              <a:buNone/>
            </a:pPr>
            <a:r>
              <a:rPr lang="en-US" dirty="0"/>
              <a:t>the largest and smallest abundance of proteins in a mixture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Sensitivity</a:t>
            </a:r>
          </a:p>
          <a:p>
            <a:pPr lvl="2" indent="0">
              <a:buNone/>
            </a:pPr>
            <a:r>
              <a:rPr lang="en-US" dirty="0"/>
              <a:t>measure of assay ability to capture analytes with low abundance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Specificity</a:t>
            </a:r>
          </a:p>
          <a:p>
            <a:pPr lvl="2" indent="0">
              <a:buNone/>
            </a:pPr>
            <a:r>
              <a:rPr lang="en-US" dirty="0"/>
              <a:t> measure of assay ability to measure particular analyte rather than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6C31-00F0-49EB-A8C5-B4F49DF232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30B12-81A8-49D4-BCBD-E644CEF1B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E347-66A6-44C2-AFE8-B39A64EA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Circulation. 2017;135:1651–1664</a:t>
            </a:r>
          </a:p>
        </p:txBody>
      </p:sp>
    </p:spTree>
    <p:extLst>
      <p:ext uri="{BB962C8B-B14F-4D97-AF65-F5344CB8AC3E}">
        <p14:creationId xmlns:p14="http://schemas.microsoft.com/office/powerpoint/2010/main" val="337153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Thanks 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6350000" y="6553200"/>
            <a:ext cx="2508250" cy="304800"/>
          </a:xfrm>
        </p:spPr>
        <p:txBody>
          <a:bodyPr/>
          <a:lstStyle/>
          <a:p>
            <a:fld id="{BC86FD3C-582D-411D-939E-BC566CF86B24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66738" y="6553200"/>
            <a:ext cx="542395" cy="304800"/>
          </a:xfrm>
        </p:spPr>
        <p:txBody>
          <a:bodyPr/>
          <a:lstStyle/>
          <a:p>
            <a:fld id="{5306AC46-015F-6E44-B83A-36E79AEF535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304925" y="6553200"/>
            <a:ext cx="4708525" cy="304800"/>
          </a:xfrm>
        </p:spPr>
        <p:txBody>
          <a:bodyPr/>
          <a:lstStyle/>
          <a:p>
            <a:r>
              <a:rPr lang="en-GB"/>
              <a:t>Insert &gt; Header &amp; footer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03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201" y="-15750"/>
            <a:ext cx="6524625" cy="854075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https://www.proteomicscenter.nl/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E6D146-4FBC-498B-9E09-6DA0BEA0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1" y="1033372"/>
            <a:ext cx="4967624" cy="2627108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1A5217C-F132-49CC-96B0-E63844DFE1D5}"/>
              </a:ext>
            </a:extLst>
          </p:cNvPr>
          <p:cNvSpPr/>
          <p:nvPr/>
        </p:nvSpPr>
        <p:spPr bwMode="auto">
          <a:xfrm>
            <a:off x="3007151" y="1193539"/>
            <a:ext cx="2097300" cy="123992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solidFill>
                  <a:srgbClr val="FF0000"/>
                </a:solidFill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9" name="Picture 18" descr="A picture containing text, screenshot, indoor, several&#10;&#10;Description automatically generated">
            <a:extLst>
              <a:ext uri="{FF2B5EF4-FFF2-40B4-BE49-F238E27FC236}">
                <a16:creationId xmlns:a16="http://schemas.microsoft.com/office/drawing/2014/main" id="{4997B83F-1905-4EDE-A044-107EC34AAE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5" t="16996" r="3090"/>
          <a:stretch/>
        </p:blipFill>
        <p:spPr>
          <a:xfrm>
            <a:off x="355939" y="3996230"/>
            <a:ext cx="4708525" cy="239330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3A3716D-C799-4883-BB23-847CFDB4B7F4}"/>
              </a:ext>
            </a:extLst>
          </p:cNvPr>
          <p:cNvGrpSpPr/>
          <p:nvPr/>
        </p:nvGrpSpPr>
        <p:grpSpPr>
          <a:xfrm>
            <a:off x="4772950" y="2203968"/>
            <a:ext cx="4098041" cy="3845370"/>
            <a:chOff x="4772950" y="2203968"/>
            <a:chExt cx="4098041" cy="3845370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015EFA19-C880-4681-B253-38A4033E910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772950" y="4823861"/>
              <a:ext cx="4015112" cy="1225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FontTx/>
                <a:buNone/>
                <a:defRPr sz="20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-18732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2000"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 marL="360000" indent="-18573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 marL="720000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 marL="1080000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 marL="23669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8241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2813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7385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pPr marL="531450" lvl="2" indent="-171450">
                <a:buFont typeface="Wingdings" panose="05000000000000000000" pitchFamily="2" charset="2"/>
                <a:buChar char="ü"/>
              </a:pPr>
              <a:r>
                <a:rPr lang="en-US" sz="1400" kern="0" dirty="0"/>
                <a:t> </a:t>
              </a:r>
              <a:r>
                <a:rPr lang="en-US" sz="1600" kern="0" dirty="0"/>
                <a:t>~30,000 proteins make up the human proteome</a:t>
              </a:r>
            </a:p>
            <a:p>
              <a:pPr marL="531450" lvl="2" indent="-171450">
                <a:buFont typeface="Wingdings" panose="05000000000000000000" pitchFamily="2" charset="2"/>
                <a:buChar char="ü"/>
              </a:pPr>
              <a:r>
                <a:rPr lang="en-US" sz="1600" kern="0" dirty="0"/>
                <a:t>Medications or lifestyle changes cause shifts in the proteome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D78868-A42C-479A-AF61-989727570651}"/>
                </a:ext>
              </a:extLst>
            </p:cNvPr>
            <p:cNvGrpSpPr/>
            <p:nvPr/>
          </p:nvGrpSpPr>
          <p:grpSpPr>
            <a:xfrm>
              <a:off x="5391050" y="2203968"/>
              <a:ext cx="3479941" cy="2363505"/>
              <a:chOff x="5419181" y="1096232"/>
              <a:chExt cx="3479941" cy="2363505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2869A-E57C-4E5F-88F5-EB777488F414}"/>
                  </a:ext>
                </a:extLst>
              </p:cNvPr>
              <p:cNvSpPr/>
              <p:nvPr/>
            </p:nvSpPr>
            <p:spPr bwMode="auto">
              <a:xfrm>
                <a:off x="6469834" y="2950914"/>
                <a:ext cx="1402940" cy="508823"/>
              </a:xfrm>
              <a:prstGeom prst="ellipse">
                <a:avLst/>
              </a:prstGeom>
              <a:solidFill>
                <a:srgbClr val="29549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ＭＳ Ｐゴシック" charset="0"/>
                  </a:rPr>
                  <a:t>Phenotype</a:t>
                </a:r>
                <a:endParaRPr kumimoji="0" lang="nl-NL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3C00EF-D67A-4CF7-B299-31E2BC03C0B4}"/>
                  </a:ext>
                </a:extLst>
              </p:cNvPr>
              <p:cNvSpPr/>
              <p:nvPr/>
            </p:nvSpPr>
            <p:spPr bwMode="auto">
              <a:xfrm rot="1782608">
                <a:off x="5812657" y="1096232"/>
                <a:ext cx="1402940" cy="508823"/>
              </a:xfrm>
              <a:prstGeom prst="ellipse">
                <a:avLst/>
              </a:prstGeom>
              <a:solidFill>
                <a:srgbClr val="34858E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ＭＳ Ｐゴシック" charset="0"/>
                  </a:rPr>
                  <a:t>Genome</a:t>
                </a:r>
                <a:endParaRPr kumimoji="0" lang="nl-NL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93AC6B-621E-4F5F-9DC4-270FE3476A66}"/>
                  </a:ext>
                </a:extLst>
              </p:cNvPr>
              <p:cNvSpPr/>
              <p:nvPr/>
            </p:nvSpPr>
            <p:spPr bwMode="auto">
              <a:xfrm rot="20760837">
                <a:off x="5419181" y="1762652"/>
                <a:ext cx="1402940" cy="50882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ＭＳ Ｐゴシック" charset="0"/>
                  </a:rPr>
                  <a:t>Proteome</a:t>
                </a:r>
                <a:endParaRPr kumimoji="0" lang="nl-NL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C4292A8-D06A-4BAC-9199-6350EFA030DA}"/>
                  </a:ext>
                </a:extLst>
              </p:cNvPr>
              <p:cNvSpPr/>
              <p:nvPr/>
            </p:nvSpPr>
            <p:spPr bwMode="auto">
              <a:xfrm rot="794788">
                <a:off x="7107666" y="1138754"/>
                <a:ext cx="1791456" cy="508823"/>
              </a:xfrm>
              <a:prstGeom prst="ellipse">
                <a:avLst/>
              </a:prstGeom>
              <a:solidFill>
                <a:srgbClr val="7E43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+mn-lt"/>
                  </a:rPr>
                  <a:t>Transcriptome</a:t>
                </a:r>
                <a:endParaRPr kumimoji="0" lang="nl-NL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38E1085-4BE7-42D1-8A21-8FC6133A5DC3}"/>
                  </a:ext>
                </a:extLst>
              </p:cNvPr>
              <p:cNvSpPr/>
              <p:nvPr/>
            </p:nvSpPr>
            <p:spPr bwMode="auto">
              <a:xfrm rot="20890279">
                <a:off x="6698416" y="1817238"/>
                <a:ext cx="1733868" cy="50882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ＭＳ Ｐゴシック" charset="0"/>
                  </a:rPr>
                  <a:t>Metabolome</a:t>
                </a:r>
                <a:endParaRPr kumimoji="0" lang="nl-NL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10441ED5-6513-4A3E-A38E-9F6E00E87ECB}"/>
                  </a:ext>
                </a:extLst>
              </p:cNvPr>
              <p:cNvSpPr/>
              <p:nvPr/>
            </p:nvSpPr>
            <p:spPr bwMode="auto">
              <a:xfrm rot="16200000">
                <a:off x="7046581" y="1864341"/>
                <a:ext cx="264218" cy="1448807"/>
              </a:xfrm>
              <a:prstGeom prst="leftBrace">
                <a:avLst>
                  <a:gd name="adj1" fmla="val 8333"/>
                  <a:gd name="adj2" fmla="val 47285"/>
                </a:avLst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nl-NL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123118-E51F-4931-9F44-6D622CAD16F5}"/>
                  </a:ext>
                </a:extLst>
              </p:cNvPr>
              <p:cNvSpPr/>
              <p:nvPr/>
            </p:nvSpPr>
            <p:spPr bwMode="auto">
              <a:xfrm>
                <a:off x="8161738" y="2024555"/>
                <a:ext cx="727061" cy="373402"/>
              </a:xfrm>
              <a:prstGeom prst="ellipse">
                <a:avLst/>
              </a:prstGeom>
              <a:solidFill>
                <a:srgbClr val="29549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ＭＳ Ｐゴシック" charset="0"/>
                  </a:rPr>
                  <a:t>…</a:t>
                </a:r>
                <a:endParaRPr kumimoji="0" lang="nl-NL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ＭＳ Ｐゴシック" charset="0"/>
                </a:endParaRPr>
              </a:p>
            </p:txBody>
          </p:sp>
        </p:grp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147BD09-197A-4EF4-B994-2E4F3ACBB7D4}"/>
              </a:ext>
            </a:extLst>
          </p:cNvPr>
          <p:cNvSpPr txBox="1">
            <a:spLocks/>
          </p:cNvSpPr>
          <p:nvPr/>
        </p:nvSpPr>
        <p:spPr bwMode="auto">
          <a:xfrm>
            <a:off x="5750649" y="1340060"/>
            <a:ext cx="2269861" cy="463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vl="2" indent="0">
              <a:buNone/>
            </a:pPr>
            <a:r>
              <a:rPr lang="en-US" sz="1600" u="sng" kern="0" dirty="0"/>
              <a:t>Central dogma </a:t>
            </a:r>
          </a:p>
        </p:txBody>
      </p:sp>
      <p:pic>
        <p:nvPicPr>
          <p:cNvPr id="33" name="Picture 3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CB3B664-E85A-4BFC-9831-648511595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20" y="981298"/>
            <a:ext cx="5127676" cy="26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37D8-217F-4529-8510-D410EC3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Proteomics?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129BD-102D-4BFE-A79B-2721393D7F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6C43F-0D7D-4AE0-8329-9A4209957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BE9264-5DDD-4DEE-ACA9-8CDDA9AC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053" y="4603748"/>
            <a:ext cx="7434118" cy="169874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GB" sz="1800" dirty="0"/>
              <a:t>Discover potential biomarkers (also those previously unrecorded)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prostate-specific antigen (PSA) for cancer diagnosis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…</a:t>
            </a:r>
          </a:p>
          <a:p>
            <a:pPr marL="342900" indent="-342900">
              <a:buAutoNum type="arabicPeriod"/>
            </a:pPr>
            <a:r>
              <a:rPr lang="en-GB" sz="1800" dirty="0"/>
              <a:t>Identify druggable targets</a:t>
            </a:r>
          </a:p>
          <a:p>
            <a:pPr marL="342900" indent="-342900">
              <a:buAutoNum type="arabicPeriod"/>
            </a:pPr>
            <a:r>
              <a:rPr lang="en-GB" sz="1800" dirty="0"/>
              <a:t>Identify novel pathways involved in the process of disease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9495D8-D311-45FF-B608-C80F07FC6D36}"/>
              </a:ext>
            </a:extLst>
          </p:cNvPr>
          <p:cNvSpPr/>
          <p:nvPr/>
        </p:nvSpPr>
        <p:spPr bwMode="auto">
          <a:xfrm>
            <a:off x="1217271" y="2879011"/>
            <a:ext cx="6924185" cy="854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  <a:ea typeface="ＭＳ Ｐゴシック" charset="0"/>
              </a:rPr>
              <a:t>Proteomics is a high throughput way to measure all proteins in a cell or tissue by using mass spectrometry or other methods</a:t>
            </a:r>
            <a:endParaRPr kumimoji="0" lang="nl-NL" sz="20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+mn-lt"/>
              <a:ea typeface="ＭＳ Ｐゴシック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8F93F3-9319-445B-9BC7-F6A80FBA6C34}"/>
              </a:ext>
            </a:extLst>
          </p:cNvPr>
          <p:cNvGrpSpPr/>
          <p:nvPr/>
        </p:nvGrpSpPr>
        <p:grpSpPr>
          <a:xfrm>
            <a:off x="795482" y="1134557"/>
            <a:ext cx="7345974" cy="1636254"/>
            <a:chOff x="864464" y="1350249"/>
            <a:chExt cx="7345974" cy="16362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5FDBCD-B989-4467-B70D-05F0E8A7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8982" y="1698376"/>
              <a:ext cx="1791456" cy="10040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1587FF-1CD8-4F6E-B4AF-63165B73B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464" y="1350249"/>
              <a:ext cx="1834927" cy="163625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CFCFE0-8435-4046-8947-26C46D86D4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51052" y="2466093"/>
              <a:ext cx="1090908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6F69DF-979F-48F8-9222-A46876EE7BA8}"/>
              </a:ext>
            </a:extLst>
          </p:cNvPr>
          <p:cNvGrpSpPr/>
          <p:nvPr/>
        </p:nvGrpSpPr>
        <p:grpSpPr>
          <a:xfrm>
            <a:off x="3227206" y="3921496"/>
            <a:ext cx="3053812" cy="612080"/>
            <a:chOff x="3227206" y="3921496"/>
            <a:chExt cx="3053812" cy="612080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FA808F5A-36FB-40A7-810E-123DAA131F63}"/>
                </a:ext>
              </a:extLst>
            </p:cNvPr>
            <p:cNvSpPr/>
            <p:nvPr/>
          </p:nvSpPr>
          <p:spPr bwMode="auto">
            <a:xfrm>
              <a:off x="3972599" y="4258358"/>
              <a:ext cx="622169" cy="27521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C6EBB46-77A0-4357-A8A4-04C3A9883D7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27206" y="3921496"/>
              <a:ext cx="3053812" cy="275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FontTx/>
                <a:buNone/>
                <a:defRPr sz="20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-18732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2000"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 marL="360000" indent="-18573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 marL="720000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 marL="1080000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 marL="23669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8241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2813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7385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r>
                <a:rPr lang="en-GB" sz="1800" kern="0" dirty="0"/>
                <a:t>Why do we use Proteomics?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A767BB1-AE01-4CE5-B136-2CF6C66C0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3" t="24697" b="10356"/>
          <a:stretch/>
        </p:blipFill>
        <p:spPr>
          <a:xfrm>
            <a:off x="4532659" y="1379409"/>
            <a:ext cx="1577621" cy="12638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A13D69-2590-435F-A469-02E6738DF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9005" y="1404877"/>
            <a:ext cx="733527" cy="762106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F5B5184-73C9-4B62-917C-967F103C2DA2}"/>
              </a:ext>
            </a:extLst>
          </p:cNvPr>
          <p:cNvSpPr txBox="1">
            <a:spLocks/>
          </p:cNvSpPr>
          <p:nvPr/>
        </p:nvSpPr>
        <p:spPr bwMode="auto">
          <a:xfrm>
            <a:off x="3145160" y="2272817"/>
            <a:ext cx="964727" cy="29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GB" sz="1800" kern="0" dirty="0"/>
              <a:t>Proteins</a:t>
            </a:r>
          </a:p>
        </p:txBody>
      </p:sp>
    </p:spTree>
    <p:extLst>
      <p:ext uri="{BB962C8B-B14F-4D97-AF65-F5344CB8AC3E}">
        <p14:creationId xmlns:p14="http://schemas.microsoft.com/office/powerpoint/2010/main" val="169361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D9FCE-768A-4FD3-A82A-DDED19F5FC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AC53A-99BC-4D65-A6EE-B9CD19BC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3EDE1-DCD9-45AA-A168-CB91361A6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err="1"/>
              <a:t>Loïc</a:t>
            </a:r>
            <a:r>
              <a:rPr lang="en-GB" dirty="0"/>
              <a:t> </a:t>
            </a:r>
            <a:r>
              <a:rPr lang="en-GB" dirty="0" err="1"/>
              <a:t>Dayon</a:t>
            </a:r>
            <a:r>
              <a:rPr lang="en-GB" dirty="0"/>
              <a:t>, et al (2022)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C09BD-308F-4FA0-85D0-CB565154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94" y="916515"/>
            <a:ext cx="7597700" cy="65694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D4785BD-B9F1-4122-9EE9-016A7CFDABC4}"/>
              </a:ext>
            </a:extLst>
          </p:cNvPr>
          <p:cNvGrpSpPr/>
          <p:nvPr/>
        </p:nvGrpSpPr>
        <p:grpSpPr>
          <a:xfrm>
            <a:off x="566738" y="1573457"/>
            <a:ext cx="2944875" cy="4844322"/>
            <a:chOff x="210267" y="1901678"/>
            <a:chExt cx="2730338" cy="454855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808BB9-B19F-4390-9083-CDC101CB2BA2}"/>
                </a:ext>
              </a:extLst>
            </p:cNvPr>
            <p:cNvGrpSpPr/>
            <p:nvPr/>
          </p:nvGrpSpPr>
          <p:grpSpPr>
            <a:xfrm>
              <a:off x="322766" y="1901678"/>
              <a:ext cx="2617839" cy="2253583"/>
              <a:chOff x="79899" y="2209197"/>
              <a:chExt cx="3114675" cy="26812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8847707-F2C7-4D06-92BD-387E6D0CE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899" y="2209197"/>
                <a:ext cx="3114675" cy="23907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4F93862-3944-4FF9-985A-42DBCFF47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8355"/>
              <a:stretch/>
            </p:blipFill>
            <p:spPr>
              <a:xfrm>
                <a:off x="1001466" y="4309459"/>
                <a:ext cx="1439894" cy="581025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62B1A4-E9F6-4AF0-9F23-3C0C03614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267" y="4155261"/>
              <a:ext cx="2716549" cy="229496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D0FD8B-06C5-41AA-984C-C03BC1675554}"/>
              </a:ext>
            </a:extLst>
          </p:cNvPr>
          <p:cNvGrpSpPr/>
          <p:nvPr/>
        </p:nvGrpSpPr>
        <p:grpSpPr>
          <a:xfrm>
            <a:off x="3774020" y="1642399"/>
            <a:ext cx="4514574" cy="4775380"/>
            <a:chOff x="3774020" y="1642399"/>
            <a:chExt cx="4249653" cy="46191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4F0049-489B-4291-9375-E1EE92D3A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7052" y="1642399"/>
              <a:ext cx="4034435" cy="109151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35175D-07CF-44B8-A0EC-FD6F5C2D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4020" y="2733918"/>
              <a:ext cx="4249653" cy="100721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F54E678-3842-4BEE-A2B3-67095F3A14F6}"/>
                </a:ext>
              </a:extLst>
            </p:cNvPr>
            <p:cNvGrpSpPr/>
            <p:nvPr/>
          </p:nvGrpSpPr>
          <p:grpSpPr>
            <a:xfrm>
              <a:off x="3885908" y="4986696"/>
              <a:ext cx="4034436" cy="1274838"/>
              <a:chOff x="3692929" y="4271898"/>
              <a:chExt cx="4708524" cy="163325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06164A9-5EA5-4A97-BE90-00C081F5D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2929" y="4271898"/>
                <a:ext cx="4708524" cy="163325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2571013-E241-4C5B-8F47-7B063612B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7489" y="4340587"/>
                <a:ext cx="3329219" cy="328599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41492DB-50AF-4BE4-940C-6B29C8B7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57052" y="3794587"/>
              <a:ext cx="4137765" cy="1129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00C3-C42D-4DA0-A055-6C6B411127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D366E-5916-411C-8E73-C6F9F0154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70FCA-49AA-4F3D-90D0-A2BD8C42C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dirty="0"/>
              <a:t>Brief </a:t>
            </a:r>
            <a:r>
              <a:rPr lang="nl-NL" dirty="0" err="1"/>
              <a:t>Bioinform</a:t>
            </a:r>
            <a:r>
              <a:rPr lang="nl-NL" dirty="0"/>
              <a:t> 2021 Vol. 22 Issue 2 Pages 1620-1638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02089A-9EBA-44FD-A512-A2C72BF145B3}"/>
              </a:ext>
            </a:extLst>
          </p:cNvPr>
          <p:cNvGrpSpPr/>
          <p:nvPr/>
        </p:nvGrpSpPr>
        <p:grpSpPr>
          <a:xfrm>
            <a:off x="716873" y="1304393"/>
            <a:ext cx="7710254" cy="4565029"/>
            <a:chOff x="675264" y="1059875"/>
            <a:chExt cx="7710254" cy="45650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13EE83-5F66-463B-AECC-1CAE055E3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4261" y="1059875"/>
              <a:ext cx="1772764" cy="173015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3AEC1CA-1766-4DB4-B17E-B851AAFA5378}"/>
                </a:ext>
              </a:extLst>
            </p:cNvPr>
            <p:cNvGrpSpPr/>
            <p:nvPr/>
          </p:nvGrpSpPr>
          <p:grpSpPr>
            <a:xfrm>
              <a:off x="675264" y="3181407"/>
              <a:ext cx="7710254" cy="2443497"/>
              <a:chOff x="55274" y="3922399"/>
              <a:chExt cx="7710254" cy="2443497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9F977C9-FD0A-4196-B4E0-442E4CE5E2CE}"/>
                  </a:ext>
                </a:extLst>
              </p:cNvPr>
              <p:cNvSpPr/>
              <p:nvPr/>
            </p:nvSpPr>
            <p:spPr bwMode="auto">
              <a:xfrm>
                <a:off x="55274" y="3947161"/>
                <a:ext cx="3211282" cy="2418735"/>
              </a:xfrm>
              <a:prstGeom prst="roundRect">
                <a:avLst>
                  <a:gd name="adj" fmla="val 959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ea typeface="ＭＳ Ｐゴシック" charset="0"/>
                  </a:rPr>
                  <a:t>Western blot</a:t>
                </a: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US" sz="1600" dirty="0">
                  <a:solidFill>
                    <a:schemeClr val="accent6"/>
                  </a:solidFill>
                  <a:ea typeface="ＭＳ Ｐゴシック" charset="0"/>
                </a:endParaRP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ea typeface="ＭＳ Ｐゴシック" charset="0"/>
                  </a:rPr>
                  <a:t>Enzyme-linked immunosorbent assays (ELISA)</a:t>
                </a: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US" sz="1600" dirty="0">
                  <a:solidFill>
                    <a:schemeClr val="accent6"/>
                  </a:solidFill>
                  <a:ea typeface="ＭＳ Ｐゴシック" charset="0"/>
                </a:endParaRP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ea typeface="ＭＳ Ｐゴシック" charset="0"/>
                  </a:rPr>
                  <a:t>Immunohistochemistry</a:t>
                </a: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US" sz="1600" dirty="0">
                  <a:solidFill>
                    <a:schemeClr val="accent6"/>
                  </a:solidFill>
                  <a:ea typeface="ＭＳ Ｐゴシック" charset="0"/>
                </a:endParaRP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1600" dirty="0">
                    <a:solidFill>
                      <a:schemeClr val="accent6"/>
                    </a:solidFill>
                    <a:ea typeface="ＭＳ Ｐゴシック" charset="0"/>
                  </a:rPr>
                  <a:t>I</a:t>
                </a:r>
                <a:r>
                  <a:rPr kumimoji="0" lang="en-US" sz="1600" b="0" i="0" u="none" strike="noStrike" cap="none" normalizeH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ea typeface="ＭＳ Ｐゴシック" charset="0"/>
                  </a:rPr>
                  <a:t>mmunofluorescence</a:t>
                </a:r>
                <a:endParaRPr kumimoji="0" lang="nl-NL" sz="1600" b="0" i="0" u="none" strike="noStrike" cap="none" normalizeH="0" dirty="0">
                  <a:ln>
                    <a:noFill/>
                  </a:ln>
                  <a:solidFill>
                    <a:schemeClr val="accent6"/>
                  </a:solidFill>
                  <a:effectLst/>
                  <a:ea typeface="ＭＳ Ｐゴシック" charset="0"/>
                </a:endParaRP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3404653-1015-4504-A62C-A5E388AE1370}"/>
                  </a:ext>
                </a:extLst>
              </p:cNvPr>
              <p:cNvSpPr/>
              <p:nvPr/>
            </p:nvSpPr>
            <p:spPr bwMode="auto">
              <a:xfrm>
                <a:off x="3819772" y="4832267"/>
                <a:ext cx="550386" cy="442451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nl-NL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DBE642A-0EE6-4FC0-925C-DC93A0F45DAE}"/>
                  </a:ext>
                </a:extLst>
              </p:cNvPr>
              <p:cNvSpPr/>
              <p:nvPr/>
            </p:nvSpPr>
            <p:spPr bwMode="auto">
              <a:xfrm>
                <a:off x="4848665" y="3922399"/>
                <a:ext cx="2916863" cy="2418735"/>
              </a:xfrm>
              <a:prstGeom prst="roundRect">
                <a:avLst>
                  <a:gd name="adj" fmla="val 959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1800" dirty="0">
                    <a:solidFill>
                      <a:schemeClr val="accent6"/>
                    </a:solidFill>
                    <a:latin typeface="Calibri" panose="020F0502020204030204" pitchFamily="34" charset="0"/>
                    <a:ea typeface="ＭＳ Ｐゴシック" charset="0"/>
                  </a:rPr>
                  <a:t>Mass spectrometry</a:t>
                </a: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1800" b="0" i="0" u="none" strike="noStrike" cap="none" normalizeH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Calibri" panose="020F0502020204030204" pitchFamily="34" charset="0"/>
                  <a:ea typeface="ＭＳ Ｐゴシック" charset="0"/>
                </a:endParaRP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1800" dirty="0">
                    <a:solidFill>
                      <a:schemeClr val="accent6"/>
                    </a:solidFill>
                    <a:latin typeface="Calibri" panose="020F0502020204030204" pitchFamily="34" charset="0"/>
                    <a:ea typeface="ＭＳ Ｐゴシック" charset="0"/>
                  </a:rPr>
                  <a:t>Aptamer-based array</a:t>
                </a: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sz="1800" b="0" i="0" u="none" strike="noStrike" cap="none" normalizeH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Calibri" panose="020F0502020204030204" pitchFamily="34" charset="0"/>
                  <a:ea typeface="ＭＳ Ｐゴシック" charset="0"/>
                </a:endParaRPr>
              </a:p>
              <a:p>
                <a:pPr marL="285750" marR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1800" dirty="0">
                    <a:solidFill>
                      <a:schemeClr val="accent6"/>
                    </a:solidFill>
                    <a:latin typeface="Calibri" panose="020F0502020204030204" pitchFamily="34" charset="0"/>
                    <a:ea typeface="ＭＳ Ｐゴシック" charset="0"/>
                  </a:rPr>
                  <a:t>Immunoaffinity array (proximity extension assay-based)</a:t>
                </a:r>
                <a:endParaRPr kumimoji="0" lang="nl-NL" sz="1800" b="0" i="0" u="none" strike="noStrike" cap="none" normalizeH="0" dirty="0">
                  <a:ln>
                    <a:noFill/>
                  </a:ln>
                  <a:solidFill>
                    <a:schemeClr val="accent6"/>
                  </a:solidFill>
                  <a:effectLst/>
                  <a:latin typeface="Calibri" panose="020F0502020204030204" pitchFamily="34" charset="0"/>
                  <a:ea typeface="ＭＳ Ｐゴシック" charset="0"/>
                </a:endParaRPr>
              </a:p>
            </p:txBody>
          </p:sp>
        </p:grp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B471C201-DDC4-49C0-A89A-8221768682DC}"/>
                </a:ext>
              </a:extLst>
            </p:cNvPr>
            <p:cNvSpPr/>
            <p:nvPr/>
          </p:nvSpPr>
          <p:spPr bwMode="auto">
            <a:xfrm flipH="1">
              <a:off x="2818614" y="2600176"/>
              <a:ext cx="3355382" cy="304800"/>
            </a:xfrm>
            <a:prstGeom prst="rt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18851419-9DBE-46E7-A2A0-01E3C69D6F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65224" y="2629758"/>
              <a:ext cx="1631363" cy="275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FontTx/>
                <a:buNone/>
                <a:defRPr sz="20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-18732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2000"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 marL="360000" indent="-18573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 marL="720000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 marL="1080000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 marL="23669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8241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2813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7385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r>
                <a:rPr lang="en-GB" sz="1800" kern="0" dirty="0"/>
                <a:t>Low throughput</a:t>
              </a:r>
            </a:p>
            <a:p>
              <a:endParaRPr lang="en-GB" sz="1800" kern="0" dirty="0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D6BA3BC8-EF4C-4425-A842-9C958AA3642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50000" y="2591754"/>
              <a:ext cx="1631363" cy="275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FontTx/>
                <a:buNone/>
                <a:defRPr sz="20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-18732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2000"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 marL="360000" indent="-18573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 marL="720000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 marL="1080000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 marL="23669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8241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2813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7385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r>
                <a:rPr lang="en-GB" sz="1800" kern="0" dirty="0"/>
                <a:t>High throughput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32F8847-7171-4AA5-95A8-8B49B8B4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 dirty="0"/>
              <a:t>Technology development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668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common proteomic technologies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95" y="1043019"/>
            <a:ext cx="8291512" cy="304166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Mass spectrometry (MS)-based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GB" dirty="0"/>
              <a:t>LC/MS-MS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GB" dirty="0"/>
              <a:t>Fragments proteins and measure Mass-to-charge ratios</a:t>
            </a:r>
          </a:p>
          <a:p>
            <a:pPr lvl="2" indent="0">
              <a:buNone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Protein microarray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GB" dirty="0"/>
              <a:t>Antibodies with fluorophore</a:t>
            </a:r>
          </a:p>
          <a:p>
            <a:pPr lvl="2" indent="0">
              <a:buNone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Aptamer-based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GB" dirty="0"/>
              <a:t>SOMA (slow off-rate modified aptamers )scan platform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GB" dirty="0"/>
              <a:t>Oligonucleotides increase sensitivity &amp; specificity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Proximity extension assay (PEA)-based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GB" dirty="0"/>
              <a:t>OLINK platform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GB" dirty="0"/>
              <a:t>Paired DNA-conjugated antibodies 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err="1"/>
              <a:t>Michelhaugh</a:t>
            </a:r>
            <a:r>
              <a:rPr lang="en-GB" dirty="0"/>
              <a:t>, S. A., &amp; </a:t>
            </a:r>
            <a:r>
              <a:rPr lang="en-GB" dirty="0" err="1"/>
              <a:t>Januzzi</a:t>
            </a:r>
            <a:r>
              <a:rPr lang="en-GB" dirty="0"/>
              <a:t>, J. L., Jr. (2020).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F45B2-6926-4E03-83F2-57D3869D9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83"/>
          <a:stretch/>
        </p:blipFill>
        <p:spPr>
          <a:xfrm>
            <a:off x="5104409" y="5271540"/>
            <a:ext cx="3398567" cy="997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CAC79-7D3D-4CB1-AB1A-22C8F1710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9056" r="6099"/>
          <a:stretch/>
        </p:blipFill>
        <p:spPr>
          <a:xfrm>
            <a:off x="4407687" y="995135"/>
            <a:ext cx="3611443" cy="907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9880E5-D326-4FE4-83CE-20B6AA8B0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9710" y="3669253"/>
            <a:ext cx="1318677" cy="1444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80B17C-387E-499B-8EFC-77A89FB0A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726" y="2243369"/>
            <a:ext cx="981321" cy="12165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13595AE-1D17-4B35-8B71-F59E4C15B374}"/>
              </a:ext>
            </a:extLst>
          </p:cNvPr>
          <p:cNvSpPr/>
          <p:nvPr/>
        </p:nvSpPr>
        <p:spPr bwMode="auto">
          <a:xfrm>
            <a:off x="213852" y="2175387"/>
            <a:ext cx="8644398" cy="12954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EF2584-6B4D-4B43-979C-C1E5A4835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801" y="953577"/>
            <a:ext cx="4190457" cy="32701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B0A58-A4C5-4A2D-8AC9-F7517E2EBF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84856-473A-40A8-B765-746975CEF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1CDC8-B764-41D1-A532-F30220A09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https://www.khanacademy.org/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1062B3-BED0-4AB8-82C0-83F54250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0"/>
            <a:ext cx="6524625" cy="854075"/>
          </a:xfrm>
        </p:spPr>
        <p:txBody>
          <a:bodyPr/>
          <a:lstStyle/>
          <a:p>
            <a:r>
              <a:rPr lang="en-US" dirty="0"/>
              <a:t>1. MS-based proteomics</a:t>
            </a:r>
            <a:endParaRPr lang="nl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996100-F758-402B-8C05-473C65081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983" y="1741392"/>
            <a:ext cx="2240973" cy="273755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693096E-4509-463D-8DF6-AD74A617A072}"/>
              </a:ext>
            </a:extLst>
          </p:cNvPr>
          <p:cNvGrpSpPr/>
          <p:nvPr/>
        </p:nvGrpSpPr>
        <p:grpSpPr>
          <a:xfrm>
            <a:off x="807801" y="1782501"/>
            <a:ext cx="7298443" cy="3503994"/>
            <a:chOff x="807801" y="1782501"/>
            <a:chExt cx="7298443" cy="3503994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C657E7CC-B5E7-49B7-A768-C9B293AD93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07801" y="4323203"/>
              <a:ext cx="7298443" cy="963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FontTx/>
                <a:buNone/>
                <a:defRPr sz="20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-18732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2000"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 marL="360000" indent="-18573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 marL="720000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 marL="1080000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 marL="23669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8241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2813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7385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r>
                <a:rPr lang="en-GB" sz="1800" kern="0" dirty="0"/>
                <a:t>MS has three basic components: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800" kern="0" dirty="0"/>
                <a:t>Ion source</a:t>
              </a:r>
            </a:p>
            <a:p>
              <a:pPr marL="645750" lvl="2" indent="-285750">
                <a:buFont typeface="Arial" panose="020B0604020202020204" pitchFamily="34" charset="0"/>
                <a:buChar char="•"/>
              </a:pPr>
              <a:r>
                <a:rPr lang="en-GB" sz="1600" kern="0" dirty="0"/>
                <a:t>Electrospray ionization (ESI)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D85661-4193-4CA9-8A46-D853BDF5B5FE}"/>
                </a:ext>
              </a:extLst>
            </p:cNvPr>
            <p:cNvSpPr/>
            <p:nvPr/>
          </p:nvSpPr>
          <p:spPr bwMode="auto">
            <a:xfrm>
              <a:off x="1304925" y="1782501"/>
              <a:ext cx="1253080" cy="101857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590346-0D98-4435-9752-E548C477BE5A}"/>
              </a:ext>
            </a:extLst>
          </p:cNvPr>
          <p:cNvGrpSpPr/>
          <p:nvPr/>
        </p:nvGrpSpPr>
        <p:grpSpPr>
          <a:xfrm>
            <a:off x="749926" y="1934901"/>
            <a:ext cx="7105259" cy="4149829"/>
            <a:chOff x="749926" y="1934901"/>
            <a:chExt cx="7105259" cy="41498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85A174-1851-4956-B22A-07B3611137F8}"/>
                </a:ext>
              </a:extLst>
            </p:cNvPr>
            <p:cNvSpPr/>
            <p:nvPr/>
          </p:nvSpPr>
          <p:spPr bwMode="auto">
            <a:xfrm>
              <a:off x="2961307" y="1934901"/>
              <a:ext cx="1065593" cy="866172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038848-0703-41EF-832F-D019545AFC3B}"/>
                </a:ext>
              </a:extLst>
            </p:cNvPr>
            <p:cNvSpPr txBox="1"/>
            <p:nvPr/>
          </p:nvSpPr>
          <p:spPr>
            <a:xfrm>
              <a:off x="749926" y="5384282"/>
              <a:ext cx="7105259" cy="7004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sz="1800" kern="0" dirty="0">
                  <a:solidFill>
                    <a:schemeClr val="accent6"/>
                  </a:solidFill>
                  <a:latin typeface="+mn-lt"/>
                  <a:ea typeface="+mn-ea"/>
                </a:rPr>
                <a:t>Mass analyser: separate ions by their mass-to-charge ratios (m/z)</a:t>
              </a:r>
            </a:p>
            <a:p>
              <a:pPr marL="645750" lvl="2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sz="1600" kern="0" dirty="0">
                  <a:solidFill>
                    <a:schemeClr val="accent6"/>
                  </a:solidFill>
                  <a:latin typeface="+mn-lt"/>
                  <a:ea typeface="+mn-ea"/>
                </a:rPr>
                <a:t>Quadrupoles, time-of-flight (TOF), Orbitrap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46999-89D1-4179-81F1-9C233BBC1802}"/>
              </a:ext>
            </a:extLst>
          </p:cNvPr>
          <p:cNvGrpSpPr/>
          <p:nvPr/>
        </p:nvGrpSpPr>
        <p:grpSpPr>
          <a:xfrm>
            <a:off x="779478" y="3079299"/>
            <a:ext cx="4262908" cy="3350563"/>
            <a:chOff x="779478" y="3079299"/>
            <a:chExt cx="4262908" cy="33505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37DE6F-C416-41B4-9D62-3225661A7FAB}"/>
                </a:ext>
              </a:extLst>
            </p:cNvPr>
            <p:cNvSpPr/>
            <p:nvPr/>
          </p:nvSpPr>
          <p:spPr bwMode="auto">
            <a:xfrm>
              <a:off x="3976793" y="3079299"/>
              <a:ext cx="1065593" cy="10466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14139B-7BB7-4556-B3F3-5E2B8484D338}"/>
                </a:ext>
              </a:extLst>
            </p:cNvPr>
            <p:cNvSpPr txBox="1"/>
            <p:nvPr/>
          </p:nvSpPr>
          <p:spPr>
            <a:xfrm>
              <a:off x="779478" y="6027316"/>
              <a:ext cx="1959825" cy="402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eaLnBrk="1" hangingPunct="1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GB" sz="1800" kern="0" dirty="0">
                  <a:solidFill>
                    <a:schemeClr val="accent6"/>
                  </a:solidFill>
                  <a:latin typeface="+mn-lt"/>
                  <a:ea typeface="+mn-ea"/>
                </a:rPr>
                <a:t>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73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D4C9-3037-4055-A7CE-9923CE81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MS-based proteomics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42426-F3D0-42C3-905F-FEF117D714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63D3E-735C-4552-A8C4-7B554CE57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9501E-F293-4FB4-9454-35228A029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J. Proteome Res. 2019, 18, 4085−4097; </a:t>
            </a:r>
            <a:r>
              <a:rPr lang="da-DK" dirty="0"/>
              <a:t>Nat Rev Drug Discov 2022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D5E1D3-9ED9-4717-82EC-8DED743D1311}"/>
              </a:ext>
            </a:extLst>
          </p:cNvPr>
          <p:cNvSpPr txBox="1">
            <a:spLocks/>
          </p:cNvSpPr>
          <p:nvPr/>
        </p:nvSpPr>
        <p:spPr bwMode="auto">
          <a:xfrm>
            <a:off x="566738" y="1049656"/>
            <a:ext cx="8045545" cy="205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20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-187325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360000" indent="-18573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720000" indent="-195263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080000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8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23669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6pPr>
            <a:lvl7pPr marL="28241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7pPr>
            <a:lvl8pPr marL="32813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8pPr>
            <a:lvl9pPr marL="3738563" indent="-192088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Top-down strategy</a:t>
            </a:r>
          </a:p>
          <a:p>
            <a:pPr marL="817200" lvl="2" indent="-457200">
              <a:buFont typeface="Arial" panose="020B0604020202020204" pitchFamily="34" charset="0"/>
              <a:buChar char="•"/>
            </a:pPr>
            <a:r>
              <a:rPr lang="en-US" kern="0" dirty="0"/>
              <a:t>Full-length protein -&gt; </a:t>
            </a:r>
            <a:r>
              <a:rPr lang="en-GB" sz="1800" kern="0" dirty="0">
                <a:solidFill>
                  <a:schemeClr val="accent6"/>
                </a:solidFill>
                <a:latin typeface="+mn-lt"/>
                <a:ea typeface="+mn-ea"/>
              </a:rPr>
              <a:t>problems: heterogeneity of proteins</a:t>
            </a:r>
            <a:endParaRPr lang="en-US" kern="0" dirty="0"/>
          </a:p>
          <a:p>
            <a:r>
              <a:rPr lang="en-US" b="1" kern="0" dirty="0"/>
              <a:t>Bottom-up strategy</a:t>
            </a:r>
          </a:p>
          <a:p>
            <a:pPr marL="817200" lvl="2" indent="-457200">
              <a:buFont typeface="Arial" panose="020B0604020202020204" pitchFamily="34" charset="0"/>
              <a:buChar char="•"/>
            </a:pPr>
            <a:r>
              <a:rPr lang="nl-NL" kern="0" dirty="0" err="1"/>
              <a:t>Peptides</a:t>
            </a:r>
            <a:r>
              <a:rPr lang="nl-NL" kern="0" dirty="0"/>
              <a:t> (</a:t>
            </a:r>
            <a:r>
              <a:rPr lang="nl-NL" kern="0" dirty="0" err="1"/>
              <a:t>digested</a:t>
            </a:r>
            <a:r>
              <a:rPr lang="nl-NL" kern="0" dirty="0"/>
              <a:t> </a:t>
            </a:r>
            <a:r>
              <a:rPr lang="nl-NL" kern="0" dirty="0" err="1"/>
              <a:t>protein</a:t>
            </a:r>
            <a:r>
              <a:rPr lang="nl-NL" kern="0" dirty="0"/>
              <a:t>)</a:t>
            </a:r>
          </a:p>
          <a:p>
            <a:pPr marL="817200" lvl="2" indent="-457200">
              <a:buFont typeface="Arial" panose="020B0604020202020204" pitchFamily="34" charset="0"/>
              <a:buChar char="•"/>
            </a:pPr>
            <a:r>
              <a:rPr lang="nl-NL" kern="0" dirty="0"/>
              <a:t>Coverage more </a:t>
            </a:r>
            <a:r>
              <a:rPr lang="nl-NL" kern="0" dirty="0" err="1"/>
              <a:t>than</a:t>
            </a:r>
            <a:r>
              <a:rPr lang="nl-NL" kern="0" dirty="0"/>
              <a:t> 10,000 preteins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4B01C3-C64A-4FD1-B10D-15E048CF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0" y="3239836"/>
            <a:ext cx="7672965" cy="21768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6A0ACE-26B3-4B45-A92A-920D0A174D10}"/>
              </a:ext>
            </a:extLst>
          </p:cNvPr>
          <p:cNvSpPr txBox="1"/>
          <p:nvPr/>
        </p:nvSpPr>
        <p:spPr>
          <a:xfrm>
            <a:off x="213453" y="5554537"/>
            <a:ext cx="8752114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lnSpc>
                <a:spcPct val="120000"/>
              </a:lnSpc>
            </a:pPr>
            <a:r>
              <a:rPr lang="en-GB" sz="1800" kern="0" dirty="0">
                <a:solidFill>
                  <a:schemeClr val="accent6"/>
                </a:solidFill>
                <a:latin typeface="+mn-lt"/>
                <a:ea typeface="+mn-ea"/>
              </a:rPr>
              <a:t>Protein digestion -&gt; peptide purification -&gt; separated by Liquid chromatography -&gt;</a:t>
            </a:r>
          </a:p>
          <a:p>
            <a:pPr lvl="1" eaLnBrk="1" hangingPunct="1">
              <a:lnSpc>
                <a:spcPct val="120000"/>
              </a:lnSpc>
            </a:pPr>
            <a:r>
              <a:rPr lang="en-GB" sz="1800" kern="0" dirty="0">
                <a:solidFill>
                  <a:schemeClr val="accent6"/>
                </a:solidFill>
                <a:latin typeface="+mn-lt"/>
                <a:ea typeface="+mn-ea"/>
              </a:rPr>
              <a:t>Ionized by electrospray (ES) -&gt; Analysis in MS</a:t>
            </a:r>
          </a:p>
        </p:txBody>
      </p:sp>
    </p:spTree>
    <p:extLst>
      <p:ext uri="{BB962C8B-B14F-4D97-AF65-F5344CB8AC3E}">
        <p14:creationId xmlns:p14="http://schemas.microsoft.com/office/powerpoint/2010/main" val="9289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Aptamer-based proteomics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244" y="969098"/>
            <a:ext cx="8632360" cy="854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Aptamers are short, single-stranded oligonucleotides (DNA) that can selectively bind to a specific protein target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6D05B5-D364-4AEF-B082-C09BD56261D7}" type="datetime5">
              <a:rPr lang="en-US" smtClean="0"/>
              <a:t>9-Feb-23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306AC46-015F-6E44-B83A-36E79AEF535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Gold L, Ayers D, </a:t>
            </a:r>
            <a:r>
              <a:rPr lang="en-US" dirty="0" err="1"/>
              <a:t>Bertino</a:t>
            </a:r>
            <a:r>
              <a:rPr lang="en-US" dirty="0"/>
              <a:t> J, Bock C, Bock A, et al. (2010)</a:t>
            </a:r>
            <a:endParaRPr lang="en-GB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BB50D8-A28D-4DBB-BCB0-C33C7F2E030D}"/>
              </a:ext>
            </a:extLst>
          </p:cNvPr>
          <p:cNvGrpSpPr/>
          <p:nvPr/>
        </p:nvGrpSpPr>
        <p:grpSpPr>
          <a:xfrm>
            <a:off x="329937" y="1720539"/>
            <a:ext cx="2165944" cy="2051792"/>
            <a:chOff x="329937" y="1720539"/>
            <a:chExt cx="2165944" cy="20517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76927-BE97-4213-9976-4F4F1090E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937" y="1720539"/>
              <a:ext cx="2094353" cy="1610570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271F2EF-B18D-4F17-B736-702B3B27614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4553" y="3467531"/>
              <a:ext cx="205132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FontTx/>
                <a:buNone/>
                <a:defRPr sz="20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-18732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2000"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 marL="360000" indent="-18573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 marL="720000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 marL="1080000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 marL="23669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8241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2813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7385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1200" kern="0" dirty="0"/>
                <a:t>Binding (</a:t>
              </a:r>
              <a:r>
                <a:rPr lang="en-US" sz="1200" kern="0" dirty="0" err="1"/>
                <a:t>SOMAmers</a:t>
              </a:r>
              <a:r>
                <a:rPr lang="en-US" sz="1200" kern="0" dirty="0"/>
                <a:t> + samples)</a:t>
              </a:r>
            </a:p>
            <a:p>
              <a:endParaRPr lang="en-US" sz="1800" kern="0" dirty="0"/>
            </a:p>
            <a:p>
              <a:endParaRPr lang="en-GB" sz="1800" kern="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CC465F6-3938-45BF-999D-D119B2F7ABC0}"/>
              </a:ext>
            </a:extLst>
          </p:cNvPr>
          <p:cNvGrpSpPr/>
          <p:nvPr/>
        </p:nvGrpSpPr>
        <p:grpSpPr>
          <a:xfrm>
            <a:off x="2565659" y="1802454"/>
            <a:ext cx="2051327" cy="2374638"/>
            <a:chOff x="2565659" y="1802454"/>
            <a:chExt cx="2051327" cy="23746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9F0F8D-95AF-4D9C-B424-F02BF56E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659" y="1802454"/>
              <a:ext cx="2051327" cy="1558515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56E5404-3DEE-48FA-AD8E-A0525AC10DD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677547" y="3429077"/>
              <a:ext cx="1939439" cy="748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20000"/>
                </a:lnSpc>
                <a:spcBef>
                  <a:spcPts val="0"/>
                </a:spcBef>
                <a:spcAft>
                  <a:spcPct val="0"/>
                </a:spcAft>
                <a:buFontTx/>
                <a:buNone/>
                <a:defRPr sz="20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-187325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2000">
                  <a:solidFill>
                    <a:schemeClr val="accent6"/>
                  </a:solidFill>
                  <a:latin typeface="+mn-lt"/>
                  <a:ea typeface="+mn-ea"/>
                </a:defRPr>
              </a:lvl2pPr>
              <a:lvl3pPr marL="360000" indent="-18573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3pPr>
              <a:lvl4pPr marL="720000" indent="-195263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4pPr>
              <a:lvl5pPr marL="1080000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 sz="1800">
                  <a:solidFill>
                    <a:schemeClr val="accent6"/>
                  </a:solidFill>
                  <a:latin typeface="+mn-lt"/>
                  <a:ea typeface="+mn-ea"/>
                </a:defRPr>
              </a:lvl5pPr>
              <a:lvl6pPr marL="23669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6pPr>
              <a:lvl7pPr marL="28241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7pPr>
              <a:lvl8pPr marL="32813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8pPr>
              <a:lvl9pPr marL="3738563" indent="-192088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Times" charset="0"/>
                <a:buChar char="•"/>
                <a:defRPr>
                  <a:solidFill>
                    <a:schemeClr val="bg2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sz="1200" kern="0" dirty="0" err="1"/>
                <a:t>SOMAmers</a:t>
              </a:r>
              <a:r>
                <a:rPr lang="en-US" sz="1200" kern="0" dirty="0"/>
                <a:t> contain biotin (B) and photo-cleavable linker (L) and </a:t>
              </a:r>
              <a:r>
                <a:rPr lang="en-US" sz="1200" b="1" kern="0" dirty="0"/>
                <a:t>fluorescent tag </a:t>
              </a:r>
              <a:r>
                <a:rPr lang="en-US" sz="1200" kern="0" dirty="0"/>
                <a:t>at 5’ end,</a:t>
              </a:r>
            </a:p>
            <a:p>
              <a:r>
                <a:rPr lang="en-US" sz="1200" kern="0" dirty="0"/>
                <a:t>Binding with proteins</a:t>
              </a:r>
            </a:p>
            <a:p>
              <a:endParaRPr lang="en-US" sz="1800" kern="0" dirty="0"/>
            </a:p>
            <a:p>
              <a:endParaRPr lang="en-GB" sz="1800" kern="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3BF4F2-595B-4FE4-B0A0-1B4EE47B0DC2}"/>
              </a:ext>
            </a:extLst>
          </p:cNvPr>
          <p:cNvGrpSpPr/>
          <p:nvPr/>
        </p:nvGrpSpPr>
        <p:grpSpPr>
          <a:xfrm>
            <a:off x="4737459" y="1785635"/>
            <a:ext cx="2188544" cy="2309861"/>
            <a:chOff x="4737459" y="1785635"/>
            <a:chExt cx="2188544" cy="23098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64105C-4597-4913-891E-6384FEA3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7459" y="1785635"/>
              <a:ext cx="2051326" cy="15602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B64652-2389-4948-ADC6-BE6E05D75337}"/>
                </a:ext>
              </a:extLst>
            </p:cNvPr>
            <p:cNvSpPr txBox="1"/>
            <p:nvPr/>
          </p:nvSpPr>
          <p:spPr>
            <a:xfrm>
              <a:off x="4793402" y="3449165"/>
              <a:ext cx="21326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6"/>
                  </a:solidFill>
                  <a:latin typeface="+mn-lt"/>
                </a:rPr>
                <a:t>SOMAmers</a:t>
              </a:r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 captured onto a bead coated with streptavidin (SA) which binds biotin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50F090-2AC7-4D52-9338-19A2AF6FDBDF}"/>
              </a:ext>
            </a:extLst>
          </p:cNvPr>
          <p:cNvGrpSpPr/>
          <p:nvPr/>
        </p:nvGrpSpPr>
        <p:grpSpPr>
          <a:xfrm>
            <a:off x="6841035" y="1793009"/>
            <a:ext cx="2217569" cy="2136187"/>
            <a:chOff x="6841035" y="1793009"/>
            <a:chExt cx="2217569" cy="21361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DDD35C-F437-4BAF-93B4-5C3CC54C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1035" y="1793009"/>
              <a:ext cx="2132601" cy="161199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68D125-07CB-43BD-A730-7EC41BDDD745}"/>
                </a:ext>
              </a:extLst>
            </p:cNvPr>
            <p:cNvSpPr txBox="1"/>
            <p:nvPr/>
          </p:nvSpPr>
          <p:spPr>
            <a:xfrm>
              <a:off x="6926003" y="3467531"/>
              <a:ext cx="21326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Proteins are tagged with NHS-biotin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60829F7-9BD0-47AB-8B93-F84C12C1D17D}"/>
              </a:ext>
            </a:extLst>
          </p:cNvPr>
          <p:cNvGrpSpPr/>
          <p:nvPr/>
        </p:nvGrpSpPr>
        <p:grpSpPr>
          <a:xfrm>
            <a:off x="430374" y="4358539"/>
            <a:ext cx="2132601" cy="2023478"/>
            <a:chOff x="430374" y="4358539"/>
            <a:chExt cx="2132601" cy="202347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64838D5-245C-4D76-911E-78E3CAC79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039" y="4358539"/>
              <a:ext cx="2049273" cy="157444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6B134-CC8B-409B-87DD-99BE8D2595A5}"/>
                </a:ext>
              </a:extLst>
            </p:cNvPr>
            <p:cNvSpPr txBox="1"/>
            <p:nvPr/>
          </p:nvSpPr>
          <p:spPr>
            <a:xfrm>
              <a:off x="430374" y="5920352"/>
              <a:ext cx="21326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UV light cleaves the linker and </a:t>
              </a:r>
              <a:r>
                <a:rPr lang="en-US" sz="1200" dirty="0" err="1">
                  <a:solidFill>
                    <a:schemeClr val="accent6"/>
                  </a:solidFill>
                  <a:latin typeface="+mn-lt"/>
                </a:rPr>
                <a:t>SOMAmers</a:t>
              </a:r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 released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47758C8-A2E1-44C3-8D5E-92891618B1E9}"/>
              </a:ext>
            </a:extLst>
          </p:cNvPr>
          <p:cNvGrpSpPr/>
          <p:nvPr/>
        </p:nvGrpSpPr>
        <p:grpSpPr>
          <a:xfrm>
            <a:off x="2604640" y="4409034"/>
            <a:ext cx="2065967" cy="2144166"/>
            <a:chOff x="2604640" y="4409034"/>
            <a:chExt cx="2065967" cy="214416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026476D-BA7C-4B43-8C6B-A0C515447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9182" y="4409034"/>
              <a:ext cx="2061425" cy="155380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7016D1-5FA0-4A19-A16F-B48591B76BCF}"/>
                </a:ext>
              </a:extLst>
            </p:cNvPr>
            <p:cNvSpPr txBox="1"/>
            <p:nvPr/>
          </p:nvSpPr>
          <p:spPr>
            <a:xfrm>
              <a:off x="2604640" y="5906869"/>
              <a:ext cx="20513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6"/>
                  </a:solidFill>
                  <a:latin typeface="+mn-lt"/>
                </a:rPr>
                <a:t>SOMAmer</a:t>
              </a:r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-protein complexes captured onto new SA coated beads by protein biotin tag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D3EA08-52AC-4C12-A0A6-FE565EE8DB8D}"/>
              </a:ext>
            </a:extLst>
          </p:cNvPr>
          <p:cNvGrpSpPr/>
          <p:nvPr/>
        </p:nvGrpSpPr>
        <p:grpSpPr>
          <a:xfrm>
            <a:off x="4792915" y="4409033"/>
            <a:ext cx="2160575" cy="2128691"/>
            <a:chOff x="4792915" y="4409033"/>
            <a:chExt cx="2160575" cy="212869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8C870B0-9C21-4F81-B229-A19E3FAF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20888" y="4409033"/>
              <a:ext cx="1995383" cy="149198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5499CE-0DCC-4053-80F6-24348F98EB63}"/>
                </a:ext>
              </a:extLst>
            </p:cNvPr>
            <p:cNvSpPr txBox="1"/>
            <p:nvPr/>
          </p:nvSpPr>
          <p:spPr>
            <a:xfrm>
              <a:off x="4792915" y="5891393"/>
              <a:ext cx="21605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6"/>
                  </a:solidFill>
                  <a:latin typeface="+mn-lt"/>
                </a:rPr>
                <a:t>SOMAmers</a:t>
              </a:r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 released from complexes into solution at high pH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FF02799-A25A-4516-8F09-7C10252CC99E}"/>
              </a:ext>
            </a:extLst>
          </p:cNvPr>
          <p:cNvGrpSpPr/>
          <p:nvPr/>
        </p:nvGrpSpPr>
        <p:grpSpPr>
          <a:xfrm>
            <a:off x="6953490" y="4391775"/>
            <a:ext cx="2261674" cy="2155578"/>
            <a:chOff x="6953490" y="4391775"/>
            <a:chExt cx="2261674" cy="215557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E5662D4-F7FE-4C1A-8420-214776CD8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3490" y="4391775"/>
              <a:ext cx="2020146" cy="154120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9C01E2-72F0-402A-B810-935F7D1166BF}"/>
                </a:ext>
              </a:extLst>
            </p:cNvPr>
            <p:cNvSpPr txBox="1"/>
            <p:nvPr/>
          </p:nvSpPr>
          <p:spPr>
            <a:xfrm>
              <a:off x="6953490" y="5901022"/>
              <a:ext cx="226167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Remaining </a:t>
              </a:r>
              <a:r>
                <a:rPr lang="en-US" sz="1200" dirty="0" err="1">
                  <a:solidFill>
                    <a:schemeClr val="accent6"/>
                  </a:solidFill>
                  <a:latin typeface="+mn-lt"/>
                </a:rPr>
                <a:t>SOMAmers</a:t>
              </a:r>
              <a:r>
                <a:rPr lang="en-US" sz="1200" dirty="0">
                  <a:solidFill>
                    <a:schemeClr val="accent6"/>
                  </a:solidFill>
                  <a:latin typeface="+mn-lt"/>
                </a:rPr>
                <a:t> are quantified by hybridization to microarray</a:t>
              </a:r>
              <a:endParaRPr lang="nl-NL" sz="1200" dirty="0">
                <a:solidFill>
                  <a:schemeClr val="accent6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2-457 Presentatie-LUMC">
  <a:themeElements>
    <a:clrScheme name="Aangepast 31">
      <a:dk1>
        <a:srgbClr val="003C66"/>
      </a:dk1>
      <a:lt1>
        <a:srgbClr val="FFFFFF"/>
      </a:lt1>
      <a:dk2>
        <a:srgbClr val="FFFFFF"/>
      </a:dk2>
      <a:lt2>
        <a:srgbClr val="003C7D"/>
      </a:lt2>
      <a:accent1>
        <a:srgbClr val="007CC2"/>
      </a:accent1>
      <a:accent2>
        <a:srgbClr val="009FBD"/>
      </a:accent2>
      <a:accent3>
        <a:srgbClr val="6E90A6"/>
      </a:accent3>
      <a:accent4>
        <a:srgbClr val="E3004F"/>
      </a:accent4>
      <a:accent5>
        <a:srgbClr val="C0965C"/>
      </a:accent5>
      <a:accent6>
        <a:srgbClr val="000000"/>
      </a:accent6>
      <a:hlink>
        <a:srgbClr val="1161C6"/>
      </a:hlink>
      <a:folHlink>
        <a:srgbClr val="E300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101463"/>
        </a:dk1>
        <a:lt1>
          <a:srgbClr val="FFFFFF"/>
        </a:lt1>
        <a:dk2>
          <a:srgbClr val="B5E7FF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D7F1FF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75726BA2F244AB4458CA1D7599EC1" ma:contentTypeVersion="6" ma:contentTypeDescription="Een nieuw document maken." ma:contentTypeScope="" ma:versionID="79f837cafb0c38f6ea62a33c9c40855c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9ba8469ad252d89c559c8a43ee14d2a3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afz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aan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van" ma:hidden="true" ma:internalName="EmailFrom">
      <xsd:simpleType>
        <xsd:restriction base="dms:Text"/>
      </xsd:simpleType>
    </xsd:element>
    <xsd:element name="EmailSubject" ma:index="12" nillable="true" ma:displayName="E-mailonderwerp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Kopteksten voor e-mail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3C91030-72D8-41BE-AC62-B0B4D46742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7F0BBD-4A24-4605-AB19-198D3109E5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F3DDF2-A0BE-4524-AE66-C3F3482EA0D7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sharepoint/v4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sharepoint/v3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LUMC Basispresentatie_ENG</Template>
  <TotalTime>2982</TotalTime>
  <Words>1034</Words>
  <Application>Microsoft Office PowerPoint</Application>
  <PresentationFormat>On-screen Show (4:3)</PresentationFormat>
  <Paragraphs>241</Paragraphs>
  <Slides>18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</vt:lpstr>
      <vt:lpstr>Wingdings</vt:lpstr>
      <vt:lpstr>62-457 Presentatie-LUMC</vt:lpstr>
      <vt:lpstr>Different technologies used for proteomics measurement</vt:lpstr>
      <vt:lpstr>Background</vt:lpstr>
      <vt:lpstr>What’s Proteomics?</vt:lpstr>
      <vt:lpstr>PowerPoint Presentation</vt:lpstr>
      <vt:lpstr>Technology development</vt:lpstr>
      <vt:lpstr>Four common proteomic technologies </vt:lpstr>
      <vt:lpstr>1. MS-based proteomics</vt:lpstr>
      <vt:lpstr>1. MS-based proteomics</vt:lpstr>
      <vt:lpstr>2. Aptamer-based proteomics</vt:lpstr>
      <vt:lpstr>  3. Proximity extension assay (PEA)-based proteomics</vt:lpstr>
      <vt:lpstr>Which one should we choose?</vt:lpstr>
      <vt:lpstr>PowerPoint Presentation</vt:lpstr>
      <vt:lpstr>Technical factors influence selection</vt:lpstr>
      <vt:lpstr>What will happen while using different methods?</vt:lpstr>
      <vt:lpstr>Conclusion</vt:lpstr>
      <vt:lpstr>PowerPoint Presentation</vt:lpstr>
      <vt:lpstr>Glossary of some Proteomics Terms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 </dc:title>
  <dc:creator>Deng, K. (EPI)</dc:creator>
  <cp:lastModifiedBy>Deng, K. (EPI)</cp:lastModifiedBy>
  <cp:revision>122</cp:revision>
  <dcterms:created xsi:type="dcterms:W3CDTF">2023-02-02T09:26:59Z</dcterms:created>
  <dcterms:modified xsi:type="dcterms:W3CDTF">2023-02-09T08:34:20Z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0x010100F3375726BA2F244AB4458CA1D7599EC1</vt:lpwstr>
  </property>
</Properties>
</file>